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66" r:id="rId5"/>
    <p:sldId id="270" r:id="rId6"/>
    <p:sldId id="271" r:id="rId7"/>
    <p:sldId id="267" r:id="rId8"/>
    <p:sldId id="268" r:id="rId9"/>
    <p:sldId id="269" r:id="rId10"/>
    <p:sldId id="260" r:id="rId11"/>
    <p:sldId id="274" r:id="rId12"/>
    <p:sldId id="275" r:id="rId13"/>
    <p:sldId id="278" r:id="rId14"/>
    <p:sldId id="276" r:id="rId15"/>
    <p:sldId id="277" r:id="rId16"/>
    <p:sldId id="272" r:id="rId17"/>
    <p:sldId id="279" r:id="rId18"/>
    <p:sldId id="280" r:id="rId19"/>
    <p:sldId id="287" r:id="rId20"/>
    <p:sldId id="285" r:id="rId21"/>
    <p:sldId id="281" r:id="rId22"/>
    <p:sldId id="288" r:id="rId23"/>
    <p:sldId id="286" r:id="rId24"/>
    <p:sldId id="289" r:id="rId25"/>
    <p:sldId id="290" r:id="rId26"/>
    <p:sldId id="291" r:id="rId27"/>
    <p:sldId id="282" r:id="rId28"/>
    <p:sldId id="284" r:id="rId29"/>
    <p:sldId id="283" r:id="rId30"/>
    <p:sldId id="261" r:id="rId31"/>
    <p:sldId id="264" r:id="rId32"/>
    <p:sldId id="292" r:id="rId33"/>
    <p:sldId id="263" r:id="rId34"/>
    <p:sldId id="273" r:id="rId35"/>
    <p:sldId id="293" r:id="rId36"/>
    <p:sldId id="294" r:id="rId37"/>
    <p:sldId id="29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1946E-6300-4A5F-A5DE-61633942318D}" type="datetimeFigureOut">
              <a:rPr lang="fr-FR" smtClean="0"/>
              <a:t>08/02/2023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C36DA-8A73-436B-9CB6-316E84B7E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4489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81CC4E8-642C-4941-9AAD-A08B789FEB53}" type="datetime1">
              <a:rPr lang="fr-FR" smtClean="0"/>
              <a:t>08/02/2023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305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0F4E-673C-4AD9-BF01-BF89EC2F2C92}" type="datetime1">
              <a:rPr lang="fr-FR" smtClean="0"/>
              <a:t>08/02/2023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486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4574-E89B-4F23-A509-FA04BC3A4ACF}" type="datetime1">
              <a:rPr lang="fr-FR" smtClean="0"/>
              <a:t>08/02/2023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69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B993-151A-4216-8231-491DB59D4CC3}" type="datetime1">
              <a:rPr lang="fr-FR" smtClean="0"/>
              <a:t>08/02/2023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33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BB36-247F-498B-A31B-4507FE77FFD8}" type="datetime1">
              <a:rPr lang="fr-FR" smtClean="0"/>
              <a:t>08/02/2023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024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965B-45DB-40D1-AEE6-23E7563AE636}" type="datetime1">
              <a:rPr lang="fr-FR" smtClean="0"/>
              <a:t>08/02/2023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5339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4B29B-B3FD-4474-B18C-E7738CD8C5C3}" type="datetime1">
              <a:rPr lang="fr-FR" smtClean="0"/>
              <a:t>08/02/2023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352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D2801-8624-401F-B956-A7904BB198C1}" type="datetime1">
              <a:rPr lang="fr-FR" smtClean="0"/>
              <a:t>08/02/2023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2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21D8-3A03-4B06-820C-97E2A9B4AAB2}" type="datetime1">
              <a:rPr lang="fr-FR" smtClean="0"/>
              <a:t>08/02/2023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384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DB0BA-3697-4931-8F44-7BEF546BC0DB}" type="datetime1">
              <a:rPr lang="fr-FR" smtClean="0"/>
              <a:t>08/02/2023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0566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0445-7230-4729-8A51-F819CF38EDB4}" type="datetime1">
              <a:rPr lang="fr-FR" smtClean="0"/>
              <a:t>08/02/2023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15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3A9A-FAC5-495C-9A83-E4527CFBF56B}" type="datetime1">
              <a:rPr lang="fr-FR" smtClean="0"/>
              <a:t>08/02/2023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098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A9CC8-5FEF-4456-932A-2FA36F6F3BFC}" type="datetime1">
              <a:rPr lang="fr-FR" smtClean="0"/>
              <a:t>08/02/2023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640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E3082-2F6B-4C8A-BF45-F11F1F98F93C}" type="datetime1">
              <a:rPr lang="fr-FR" smtClean="0"/>
              <a:t>08/02/2023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396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A5F0B-6B98-4B2A-B823-1E60E7BF64C5}" type="datetime1">
              <a:rPr lang="fr-FR" smtClean="0"/>
              <a:t>08/02/2023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694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63958-1421-4CA0-9928-53195A760600}" type="datetime1">
              <a:rPr lang="fr-FR" smtClean="0"/>
              <a:t>08/02/2023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480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D0A7B-0773-4C10-B5D3-3F0102E3178B}" type="datetime1">
              <a:rPr lang="fr-FR" smtClean="0"/>
              <a:t>08/02/2023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5446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F5530D-7DEE-4BEA-8355-6CAFDAEBD190}" type="datetime1">
              <a:rPr lang="fr-FR" smtClean="0"/>
              <a:t>08/02/2023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348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7524BF-3198-4F84-9BB9-D8146C788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2419" y="1964267"/>
            <a:ext cx="7757706" cy="2421464"/>
          </a:xfrm>
        </p:spPr>
        <p:txBody>
          <a:bodyPr/>
          <a:lstStyle/>
          <a:p>
            <a:r>
              <a:rPr lang="en-US" dirty="0"/>
              <a:t>Introduction to</a:t>
            </a:r>
            <a:br>
              <a:rPr lang="en-US" dirty="0"/>
            </a:br>
            <a:r>
              <a:rPr lang="en-US" dirty="0"/>
              <a:t>ESIPAP Computing Sessions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761ED5-B223-4128-91BE-66A3701275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i="1" dirty="0"/>
              <a:t>Wednesday 8 – Thursday 9 February 2023</a:t>
            </a:r>
          </a:p>
          <a:p>
            <a:r>
              <a:rPr lang="en-US" sz="2800" i="1" dirty="0"/>
              <a:t>ERIC CHABERT - ERIC CONTE</a:t>
            </a:r>
          </a:p>
          <a:p>
            <a:r>
              <a:rPr lang="en-US" sz="2800" i="1" dirty="0"/>
              <a:t> 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E3C09B-AF88-4DD9-8CE5-A0945C4B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z="2000" smtClean="0"/>
              <a:t>1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1140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92B6AA6-F9B8-4749-ABE9-B0654F0F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10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79806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Raspberry </a:t>
            </a:r>
            <a:r>
              <a:rPr lang="fr-FR" dirty="0" err="1"/>
              <a:t>board</a:t>
            </a:r>
            <a:endParaRPr lang="fr-FR" dirty="0"/>
          </a:p>
        </p:txBody>
      </p:sp>
      <p:pic>
        <p:nvPicPr>
          <p:cNvPr id="5122" name="Picture 2" descr="RÃ©sultat de recherche d'images pour &quot;raspberry pi 3 b+&quot;">
            <a:extLst>
              <a:ext uri="{FF2B5EF4-FFF2-40B4-BE49-F238E27FC236}">
                <a16:creationId xmlns:a16="http://schemas.microsoft.com/office/drawing/2014/main" id="{20A062C6-33A0-45DB-86B0-DEB1F29F0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8" b="16589"/>
          <a:stretch/>
        </p:blipFill>
        <p:spPr bwMode="auto">
          <a:xfrm>
            <a:off x="689342" y="1786270"/>
            <a:ext cx="6858000" cy="471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C5F1F5C-B473-4E85-B5B1-F9E2F4A1FDB5}"/>
              </a:ext>
            </a:extLst>
          </p:cNvPr>
          <p:cNvSpPr txBox="1"/>
          <p:nvPr/>
        </p:nvSpPr>
        <p:spPr>
          <a:xfrm>
            <a:off x="8250865" y="1807535"/>
            <a:ext cx="3183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Raspberry Pi 3 B+ motherboard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1831F9-FDAE-47EF-BA76-5F7713C9715D}"/>
              </a:ext>
            </a:extLst>
          </p:cNvPr>
          <p:cNvSpPr/>
          <p:nvPr/>
        </p:nvSpPr>
        <p:spPr>
          <a:xfrm>
            <a:off x="7910622" y="2914724"/>
            <a:ext cx="4281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Quad-core 64 bits processors @ 1,4 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ARM (Acorn </a:t>
            </a:r>
            <a:r>
              <a:rPr lang="en-US" dirty="0" err="1"/>
              <a:t>Risc</a:t>
            </a:r>
            <a:r>
              <a:rPr lang="en-US" dirty="0"/>
              <a:t> Machine) architecture used mainly in smartphones, tablets, robotics, automation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Advantages : price, flexibility, performances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AD301642-9885-704D-4250-66E855F8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11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6009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Connections to peripherical devices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A4EA9F-BB1E-415D-8E26-00255E9472AD}"/>
              </a:ext>
            </a:extLst>
          </p:cNvPr>
          <p:cNvSpPr/>
          <p:nvPr/>
        </p:nvSpPr>
        <p:spPr>
          <a:xfrm>
            <a:off x="9016409" y="4456444"/>
            <a:ext cx="137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 WIFI</a:t>
            </a:r>
          </a:p>
          <a:p>
            <a:r>
              <a:rPr lang="fr-FR" dirty="0"/>
              <a:t>+ Bluetooth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D2B1879-5AEE-4135-8730-A9BAF61E14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9" t="4651" r="11250" b="9767"/>
          <a:stretch/>
        </p:blipFill>
        <p:spPr>
          <a:xfrm>
            <a:off x="999460" y="1868301"/>
            <a:ext cx="7666074" cy="46707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3A33E5-7810-494F-9AD4-571CD4A43057}"/>
              </a:ext>
            </a:extLst>
          </p:cNvPr>
          <p:cNvSpPr/>
          <p:nvPr/>
        </p:nvSpPr>
        <p:spPr>
          <a:xfrm>
            <a:off x="9016409" y="1855012"/>
            <a:ext cx="28707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 USB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</a:t>
            </a:r>
            <a:r>
              <a:rPr lang="fr-FR" dirty="0" err="1"/>
              <a:t>ethernet</a:t>
            </a:r>
            <a:r>
              <a:rPr lang="fr-FR" dirty="0"/>
              <a:t>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HDMI plug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GPIO (General </a:t>
            </a:r>
            <a:r>
              <a:rPr lang="fr-FR" dirty="0" err="1"/>
              <a:t>Purpose</a:t>
            </a:r>
            <a:r>
              <a:rPr lang="fr-FR" dirty="0"/>
              <a:t> Input/Output) port for </a:t>
            </a:r>
            <a:r>
              <a:rPr lang="fr-FR" dirty="0" err="1"/>
              <a:t>connecting</a:t>
            </a:r>
            <a:r>
              <a:rPr lang="fr-FR" dirty="0"/>
              <a:t> </a:t>
            </a:r>
            <a:r>
              <a:rPr lang="fr-FR" dirty="0" err="1"/>
              <a:t>sensors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Powered</a:t>
            </a:r>
            <a:r>
              <a:rPr lang="fr-FR" dirty="0"/>
              <a:t> by micro USB (5V, 2.5A min)</a:t>
            </a:r>
          </a:p>
        </p:txBody>
      </p:sp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4D666DF7-ECB7-0B6C-C967-4B5E7F663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12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71315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distribution: Raspberry Pi OS </a:t>
            </a:r>
            <a:r>
              <a:rPr lang="en-US" sz="2000" dirty="0"/>
              <a:t>(previously Raspbian)</a:t>
            </a:r>
            <a:endParaRPr lang="en-US" dirty="0"/>
          </a:p>
        </p:txBody>
      </p:sp>
      <p:pic>
        <p:nvPicPr>
          <p:cNvPr id="6146" name="Picture 2" descr="RÃ©sultat de recherche d'images pour &quot;raspbian&quot;">
            <a:extLst>
              <a:ext uri="{FF2B5EF4-FFF2-40B4-BE49-F238E27FC236}">
                <a16:creationId xmlns:a16="http://schemas.microsoft.com/office/drawing/2014/main" id="{292A9EE7-1563-4CFB-B589-56828EE11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23" y="1771763"/>
            <a:ext cx="8738660" cy="471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Ã©sultat de recherche d'images pour &quot;micro sd&quot;">
            <a:extLst>
              <a:ext uri="{FF2B5EF4-FFF2-40B4-BE49-F238E27FC236}">
                <a16:creationId xmlns:a16="http://schemas.microsoft.com/office/drawing/2014/main" id="{1B72DCD4-8C94-4E41-ABD5-64CC15D92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 b="13721"/>
          <a:stretch/>
        </p:blipFill>
        <p:spPr bwMode="auto">
          <a:xfrm>
            <a:off x="9871002" y="1753400"/>
            <a:ext cx="1569631" cy="11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D5E22C-9699-4F9E-8E92-437B9BF6D231}"/>
              </a:ext>
            </a:extLst>
          </p:cNvPr>
          <p:cNvSpPr/>
          <p:nvPr/>
        </p:nvSpPr>
        <p:spPr>
          <a:xfrm>
            <a:off x="9909544" y="3138007"/>
            <a:ext cx="157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Stored</a:t>
            </a:r>
            <a:r>
              <a:rPr lang="fr-FR" dirty="0"/>
              <a:t> on a micro SD </a:t>
            </a:r>
            <a:r>
              <a:rPr lang="fr-FR" dirty="0" err="1"/>
              <a:t>card</a:t>
            </a:r>
            <a:endParaRPr lang="fr-FR" dirty="0"/>
          </a:p>
        </p:txBody>
      </p:sp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6C33A927-6E6A-742E-3D1D-5496AE60F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13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146716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 Hat board</a:t>
            </a:r>
          </a:p>
        </p:txBody>
      </p:sp>
      <p:pic>
        <p:nvPicPr>
          <p:cNvPr id="6" name="Picture 4" descr=" ">
            <a:extLst>
              <a:ext uri="{FF2B5EF4-FFF2-40B4-BE49-F238E27FC236}">
                <a16:creationId xmlns:a16="http://schemas.microsoft.com/office/drawing/2014/main" id="{ABEE0964-5C87-45D6-B519-74071D682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7" t="9310" r="12188" b="12211"/>
          <a:stretch/>
        </p:blipFill>
        <p:spPr bwMode="auto">
          <a:xfrm>
            <a:off x="3340337" y="1665996"/>
            <a:ext cx="5511327" cy="479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745EF3B5-7BE1-4AC9-B6C2-834C504B9657}"/>
              </a:ext>
            </a:extLst>
          </p:cNvPr>
          <p:cNvSpPr/>
          <p:nvPr/>
        </p:nvSpPr>
        <p:spPr>
          <a:xfrm>
            <a:off x="8078763" y="3662917"/>
            <a:ext cx="432048" cy="432048"/>
          </a:xfrm>
          <a:prstGeom prst="ellips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3F598CB-4360-4899-BCCA-B409184F52FF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 flipV="1">
            <a:off x="8510811" y="3314325"/>
            <a:ext cx="989267" cy="56461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0003A80-BB05-4060-9ECE-9652F49709D5}"/>
              </a:ext>
            </a:extLst>
          </p:cNvPr>
          <p:cNvSpPr txBox="1"/>
          <p:nvPr/>
        </p:nvSpPr>
        <p:spPr>
          <a:xfrm>
            <a:off x="9500078" y="2991159"/>
            <a:ext cx="2443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fr-FR" dirty="0" err="1"/>
              <a:t>Humidity</a:t>
            </a:r>
            <a:r>
              <a:rPr lang="fr-FR" dirty="0"/>
              <a:t> / </a:t>
            </a:r>
            <a:r>
              <a:rPr lang="fr-FR" dirty="0" err="1"/>
              <a:t>Temperature</a:t>
            </a:r>
            <a:endParaRPr lang="fr-FR" dirty="0"/>
          </a:p>
          <a:p>
            <a:r>
              <a:rPr lang="fr-FR" dirty="0" err="1"/>
              <a:t>sensor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35FEA22-5410-499D-B0E3-FE46EA9A6CAE}"/>
              </a:ext>
            </a:extLst>
          </p:cNvPr>
          <p:cNvSpPr txBox="1"/>
          <p:nvPr/>
        </p:nvSpPr>
        <p:spPr>
          <a:xfrm>
            <a:off x="9500078" y="4458377"/>
            <a:ext cx="2389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Pressure / </a:t>
            </a:r>
            <a:r>
              <a:rPr lang="fr-FR" dirty="0" err="1"/>
              <a:t>Temperature</a:t>
            </a:r>
            <a:endParaRPr lang="fr-FR" dirty="0"/>
          </a:p>
          <a:p>
            <a:r>
              <a:rPr lang="fr-FR" dirty="0" err="1"/>
              <a:t>sensor</a:t>
            </a:r>
            <a:endParaRPr lang="fr-FR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F822220-67DF-459F-B9F5-DF4ACCEE652A}"/>
              </a:ext>
            </a:extLst>
          </p:cNvPr>
          <p:cNvCxnSpPr>
            <a:cxnSpLocks/>
          </p:cNvCxnSpPr>
          <p:nvPr/>
        </p:nvCxnSpPr>
        <p:spPr>
          <a:xfrm flipH="1" flipV="1">
            <a:off x="1786270" y="2647507"/>
            <a:ext cx="2204388" cy="860322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459AE6BD-CD0F-4668-BC3D-DE9E9EDF75B8}"/>
              </a:ext>
            </a:extLst>
          </p:cNvPr>
          <p:cNvSpPr txBox="1"/>
          <p:nvPr/>
        </p:nvSpPr>
        <p:spPr>
          <a:xfrm>
            <a:off x="749119" y="2252309"/>
            <a:ext cx="203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8x8 </a:t>
            </a:r>
            <a:r>
              <a:rPr lang="fr-FR" dirty="0" err="1"/>
              <a:t>LEDs</a:t>
            </a:r>
            <a:r>
              <a:rPr lang="fr-FR" dirty="0"/>
              <a:t> for display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ED5B20-D7E3-4EB1-9CA9-77E0A5E1A1B3}"/>
              </a:ext>
            </a:extLst>
          </p:cNvPr>
          <p:cNvSpPr/>
          <p:nvPr/>
        </p:nvSpPr>
        <p:spPr>
          <a:xfrm>
            <a:off x="3987209" y="2658140"/>
            <a:ext cx="2604977" cy="287079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34ADF49-6D5F-4879-9AF6-0F2BEDB251FB}"/>
              </a:ext>
            </a:extLst>
          </p:cNvPr>
          <p:cNvSpPr/>
          <p:nvPr/>
        </p:nvSpPr>
        <p:spPr>
          <a:xfrm>
            <a:off x="8071675" y="4240619"/>
            <a:ext cx="432048" cy="432048"/>
          </a:xfrm>
          <a:prstGeom prst="ellips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729CC4CF-7E3D-49B1-BE17-2FE5101B3C3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514355" y="4435378"/>
            <a:ext cx="985723" cy="34616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160766F3-57DB-4058-8865-0EE147D6C06F}"/>
              </a:ext>
            </a:extLst>
          </p:cNvPr>
          <p:cNvSpPr/>
          <p:nvPr/>
        </p:nvSpPr>
        <p:spPr>
          <a:xfrm>
            <a:off x="7508149" y="5590954"/>
            <a:ext cx="432048" cy="432048"/>
          </a:xfrm>
          <a:prstGeom prst="ellips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360020E-125F-4010-A146-C9AEBFA9713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943741" y="5550354"/>
            <a:ext cx="1570513" cy="355862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4D2D3963-E87C-4224-B822-9E578D3AE44F}"/>
              </a:ext>
            </a:extLst>
          </p:cNvPr>
          <p:cNvSpPr txBox="1"/>
          <p:nvPr/>
        </p:nvSpPr>
        <p:spPr>
          <a:xfrm>
            <a:off x="9514254" y="5365688"/>
            <a:ext cx="9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Joystick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61C93EDC-0B7C-4B2E-B347-FF51387E84C8}"/>
              </a:ext>
            </a:extLst>
          </p:cNvPr>
          <p:cNvCxnSpPr>
            <a:cxnSpLocks/>
          </p:cNvCxnSpPr>
          <p:nvPr/>
        </p:nvCxnSpPr>
        <p:spPr>
          <a:xfrm flipV="1">
            <a:off x="7249080" y="1084521"/>
            <a:ext cx="2043776" cy="280859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3EC21F11-F17D-4163-9F76-6264FE904E9B}"/>
              </a:ext>
            </a:extLst>
          </p:cNvPr>
          <p:cNvSpPr/>
          <p:nvPr/>
        </p:nvSpPr>
        <p:spPr>
          <a:xfrm>
            <a:off x="6880828" y="3868479"/>
            <a:ext cx="432048" cy="432048"/>
          </a:xfrm>
          <a:prstGeom prst="ellips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C7CEC78-338C-4E9D-8D77-E5A4A22E1E3B}"/>
              </a:ext>
            </a:extLst>
          </p:cNvPr>
          <p:cNvSpPr txBox="1"/>
          <p:nvPr/>
        </p:nvSpPr>
        <p:spPr>
          <a:xfrm>
            <a:off x="9354766" y="623643"/>
            <a:ext cx="2245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fr-FR" dirty="0"/>
              <a:t>3D </a:t>
            </a:r>
            <a:r>
              <a:rPr lang="fr-FR" dirty="0" err="1"/>
              <a:t>accelerometer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3D </a:t>
            </a:r>
            <a:r>
              <a:rPr lang="fr-FR" dirty="0" err="1"/>
              <a:t>gyrometer</a:t>
            </a:r>
            <a:r>
              <a:rPr lang="fr-FR" dirty="0"/>
              <a:t> and</a:t>
            </a:r>
            <a:br>
              <a:rPr lang="fr-FR" dirty="0"/>
            </a:br>
            <a:r>
              <a:rPr lang="fr-FR" dirty="0"/>
              <a:t>3D </a:t>
            </a:r>
            <a:r>
              <a:rPr lang="fr-FR" dirty="0" err="1"/>
              <a:t>magnetometer</a:t>
            </a:r>
            <a:r>
              <a:rPr lang="fr-FR" dirty="0"/>
              <a:t> </a:t>
            </a:r>
            <a:r>
              <a:rPr lang="fr-FR" dirty="0" err="1"/>
              <a:t>sensor</a:t>
            </a:r>
            <a:endParaRPr lang="fr-FR" dirty="0"/>
          </a:p>
        </p:txBody>
      </p:sp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95D37935-093C-D613-4882-20368DEE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14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4636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</a:t>
            </a:r>
          </a:p>
        </p:txBody>
      </p:sp>
      <p:pic>
        <p:nvPicPr>
          <p:cNvPr id="6" name="Picture 4" descr=" ">
            <a:extLst>
              <a:ext uri="{FF2B5EF4-FFF2-40B4-BE49-F238E27FC236}">
                <a16:creationId xmlns:a16="http://schemas.microsoft.com/office/drawing/2014/main" id="{10C57A98-F72C-45B1-BC6A-6023FA1E7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7" t="9310" r="12188" b="12211"/>
          <a:stretch/>
        </p:blipFill>
        <p:spPr bwMode="auto">
          <a:xfrm>
            <a:off x="6232396" y="1765005"/>
            <a:ext cx="2440241" cy="212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C58FDA5-03CA-46C9-919B-972BCEE80F8C}"/>
              </a:ext>
            </a:extLst>
          </p:cNvPr>
          <p:cNvSpPr txBox="1"/>
          <p:nvPr/>
        </p:nvSpPr>
        <p:spPr>
          <a:xfrm>
            <a:off x="3579628" y="1853614"/>
            <a:ext cx="1822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 3 B+</a:t>
            </a:r>
          </a:p>
          <a:p>
            <a:r>
              <a:rPr lang="en-US" dirty="0"/>
              <a:t>~ 40 €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B7E020-0F0A-4AB3-889B-FEE4E7F46FD9}"/>
              </a:ext>
            </a:extLst>
          </p:cNvPr>
          <p:cNvSpPr txBox="1"/>
          <p:nvPr/>
        </p:nvSpPr>
        <p:spPr>
          <a:xfrm>
            <a:off x="8775408" y="1853614"/>
            <a:ext cx="11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Sense Hat</a:t>
            </a:r>
          </a:p>
          <a:p>
            <a:r>
              <a:rPr lang="en-US" dirty="0"/>
              <a:t>~ 30 €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96E4B18-5681-4077-9C43-FDF53545DE77}"/>
              </a:ext>
            </a:extLst>
          </p:cNvPr>
          <p:cNvSpPr txBox="1"/>
          <p:nvPr/>
        </p:nvSpPr>
        <p:spPr>
          <a:xfrm>
            <a:off x="3579628" y="4600354"/>
            <a:ext cx="1249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Connectors</a:t>
            </a:r>
          </a:p>
          <a:p>
            <a:r>
              <a:rPr lang="en-US" dirty="0"/>
              <a:t>~ 15 €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5CD2F28-B038-4CE4-BECD-FC8A5A08C78B}"/>
              </a:ext>
            </a:extLst>
          </p:cNvPr>
          <p:cNvSpPr txBox="1"/>
          <p:nvPr/>
        </p:nvSpPr>
        <p:spPr>
          <a:xfrm>
            <a:off x="9519687" y="4302642"/>
            <a:ext cx="2154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Total: ~ 100€</a:t>
            </a:r>
          </a:p>
          <a:p>
            <a:pPr algn="ctr"/>
            <a:r>
              <a:rPr lang="en-US" dirty="0"/>
              <a:t>(good gift for Saint-Valentin’s day)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5C0DDA7-A089-4AC5-A1C6-36A745856FE3}"/>
              </a:ext>
            </a:extLst>
          </p:cNvPr>
          <p:cNvSpPr txBox="1"/>
          <p:nvPr/>
        </p:nvSpPr>
        <p:spPr>
          <a:xfrm>
            <a:off x="5879805" y="4550736"/>
            <a:ext cx="1032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SD</a:t>
            </a:r>
          </a:p>
          <a:p>
            <a:r>
              <a:rPr lang="en-US" dirty="0"/>
              <a:t>~ 10 €</a:t>
            </a:r>
          </a:p>
        </p:txBody>
      </p:sp>
      <p:pic>
        <p:nvPicPr>
          <p:cNvPr id="13" name="Picture 2" descr="RÃ©sultat de recherche d'images pour &quot;raspberry pi 3 b+&quot;">
            <a:extLst>
              <a:ext uri="{FF2B5EF4-FFF2-40B4-BE49-F238E27FC236}">
                <a16:creationId xmlns:a16="http://schemas.microsoft.com/office/drawing/2014/main" id="{E24DADFF-4F40-43DC-BE2D-80B77B4A0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8" b="16589"/>
          <a:stretch/>
        </p:blipFill>
        <p:spPr bwMode="auto">
          <a:xfrm>
            <a:off x="689342" y="1786270"/>
            <a:ext cx="2702444" cy="185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associÃ©e">
            <a:extLst>
              <a:ext uri="{FF2B5EF4-FFF2-40B4-BE49-F238E27FC236}">
                <a16:creationId xmlns:a16="http://schemas.microsoft.com/office/drawing/2014/main" id="{C0B2F015-F444-482F-B7B4-75344BCF5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11163" r="7067" b="12713"/>
          <a:stretch/>
        </p:blipFill>
        <p:spPr bwMode="auto">
          <a:xfrm>
            <a:off x="701749" y="4423144"/>
            <a:ext cx="271526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Ã©sultat de recherche d'images pour &quot;micro sd&quot;">
            <a:extLst>
              <a:ext uri="{FF2B5EF4-FFF2-40B4-BE49-F238E27FC236}">
                <a16:creationId xmlns:a16="http://schemas.microsoft.com/office/drawing/2014/main" id="{464EE51A-8682-417C-AF6C-936DDCBB4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 b="13721"/>
          <a:stretch/>
        </p:blipFill>
        <p:spPr bwMode="auto">
          <a:xfrm>
            <a:off x="7010843" y="4613558"/>
            <a:ext cx="1569631" cy="11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492D71E7-6675-4F89-990B-A5E4B2AF27ED}"/>
              </a:ext>
            </a:extLst>
          </p:cNvPr>
          <p:cNvSpPr/>
          <p:nvPr/>
        </p:nvSpPr>
        <p:spPr>
          <a:xfrm>
            <a:off x="9271591" y="4114800"/>
            <a:ext cx="2647507" cy="1382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EBA424E4-84A6-2B02-BB42-0A290653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15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098853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and signal Conditioning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92B6AA6-F9B8-4749-ABE9-B0654F0F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16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5508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1AFCB28-4D13-4D77-8EFE-89B86ABB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Sensors</a:t>
            </a:r>
            <a:r>
              <a:rPr lang="fr-FR" dirty="0"/>
              <a:t> to </a:t>
            </a:r>
            <a:r>
              <a:rPr lang="fr-FR" dirty="0" err="1"/>
              <a:t>study</a:t>
            </a:r>
            <a:endParaRPr lang="fr-FR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BF53116-F1E4-475B-A63E-812052ABD0AC}"/>
              </a:ext>
            </a:extLst>
          </p:cNvPr>
          <p:cNvGrpSpPr/>
          <p:nvPr/>
        </p:nvGrpSpPr>
        <p:grpSpPr>
          <a:xfrm>
            <a:off x="1320147" y="1665996"/>
            <a:ext cx="8603102" cy="4798296"/>
            <a:chOff x="3340337" y="1665996"/>
            <a:chExt cx="8603102" cy="4798296"/>
          </a:xfrm>
        </p:grpSpPr>
        <p:pic>
          <p:nvPicPr>
            <p:cNvPr id="6" name="Picture 4" descr=" ">
              <a:extLst>
                <a:ext uri="{FF2B5EF4-FFF2-40B4-BE49-F238E27FC236}">
                  <a16:creationId xmlns:a16="http://schemas.microsoft.com/office/drawing/2014/main" id="{676E09DE-C9C6-4857-82E2-1DA3D5C70C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27" t="9310" r="12188" b="12211"/>
            <a:stretch/>
          </p:blipFill>
          <p:spPr bwMode="auto">
            <a:xfrm>
              <a:off x="3340337" y="1665996"/>
              <a:ext cx="5511327" cy="4798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21E0DBC5-6179-4741-BFB3-400B1510C79B}"/>
                </a:ext>
              </a:extLst>
            </p:cNvPr>
            <p:cNvSpPr/>
            <p:nvPr/>
          </p:nvSpPr>
          <p:spPr>
            <a:xfrm>
              <a:off x="8078763" y="3662917"/>
              <a:ext cx="432048" cy="432048"/>
            </a:xfrm>
            <a:prstGeom prst="ellips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673E0473-333C-46F7-9E5B-1F9BAE6EAE74}"/>
                </a:ext>
              </a:extLst>
            </p:cNvPr>
            <p:cNvCxnSpPr>
              <a:cxnSpLocks/>
              <a:stCxn id="7" idx="6"/>
              <a:endCxn id="9" idx="1"/>
            </p:cNvCxnSpPr>
            <p:nvPr/>
          </p:nvCxnSpPr>
          <p:spPr>
            <a:xfrm flipV="1">
              <a:off x="8510811" y="2612576"/>
              <a:ext cx="989267" cy="1266365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7358938-0555-4EA4-A139-18D5D470A7B5}"/>
                </a:ext>
              </a:extLst>
            </p:cNvPr>
            <p:cNvSpPr txBox="1"/>
            <p:nvPr/>
          </p:nvSpPr>
          <p:spPr>
            <a:xfrm>
              <a:off x="9500078" y="2289410"/>
              <a:ext cx="24433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fr-FR" dirty="0" err="1"/>
                <a:t>Humidity</a:t>
              </a:r>
              <a:r>
                <a:rPr lang="fr-FR" dirty="0"/>
                <a:t> / </a:t>
              </a:r>
              <a:r>
                <a:rPr lang="fr-FR" dirty="0" err="1"/>
                <a:t>Temperature</a:t>
              </a:r>
              <a:endParaRPr lang="fr-FR" dirty="0"/>
            </a:p>
            <a:p>
              <a:r>
                <a:rPr lang="fr-FR" dirty="0" err="1"/>
                <a:t>sensor</a:t>
              </a:r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4701C25-006B-4CE8-81FC-A4B807006737}"/>
                </a:ext>
              </a:extLst>
            </p:cNvPr>
            <p:cNvSpPr txBox="1"/>
            <p:nvPr/>
          </p:nvSpPr>
          <p:spPr>
            <a:xfrm>
              <a:off x="9500078" y="4458377"/>
              <a:ext cx="23892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Pressure / </a:t>
              </a:r>
              <a:r>
                <a:rPr lang="fr-FR" dirty="0" err="1"/>
                <a:t>Temperature</a:t>
              </a:r>
              <a:endParaRPr lang="fr-FR" dirty="0"/>
            </a:p>
            <a:p>
              <a:r>
                <a:rPr lang="fr-FR" dirty="0" err="1"/>
                <a:t>sensor</a:t>
              </a:r>
              <a:endParaRPr lang="fr-FR" dirty="0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7F58BD2-C9A1-4D95-A426-C52E40D44204}"/>
                </a:ext>
              </a:extLst>
            </p:cNvPr>
            <p:cNvSpPr/>
            <p:nvPr/>
          </p:nvSpPr>
          <p:spPr>
            <a:xfrm>
              <a:off x="8071675" y="4240619"/>
              <a:ext cx="432048" cy="432048"/>
            </a:xfrm>
            <a:prstGeom prst="ellips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3A8FEDB3-574C-49E7-9555-8FAA8035A673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8514355" y="4435378"/>
              <a:ext cx="985723" cy="346165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4" descr="RÃ©sultat de recherche d'images pour &quot;ST Micro HTS221&quot;">
            <a:extLst>
              <a:ext uri="{FF2B5EF4-FFF2-40B4-BE49-F238E27FC236}">
                <a16:creationId xmlns:a16="http://schemas.microsoft.com/office/drawing/2014/main" id="{D4506940-68E0-4FFB-A460-3C4DC63AF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448" y="1403497"/>
            <a:ext cx="2714188" cy="197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Ã©sultat de recherche d'images pour &quot;ST Micro LPS25H&quot;">
            <a:extLst>
              <a:ext uri="{FF2B5EF4-FFF2-40B4-BE49-F238E27FC236}">
                <a16:creationId xmlns:a16="http://schemas.microsoft.com/office/drawing/2014/main" id="{826216A3-E21C-432F-BE32-63E7DD75F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r="11011"/>
          <a:stretch/>
        </p:blipFill>
        <p:spPr bwMode="auto">
          <a:xfrm>
            <a:off x="9835922" y="3788430"/>
            <a:ext cx="2178869" cy="203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DAF9A18B-4855-CAC9-E09C-EC5654F37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17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61836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measure</a:t>
            </a:r>
            <a:r>
              <a:rPr lang="fr-FR" dirty="0"/>
              <a:t> ….?</a:t>
            </a:r>
          </a:p>
        </p:txBody>
      </p:sp>
      <p:pic>
        <p:nvPicPr>
          <p:cNvPr id="4" name="Picture 4" descr="Typical piezoresistive pressure sensor structure. (a) Top view of the piezoresistive pressure sensor. Four piezoresistors are placed on each edge forming a Wheatstone bridge circuit. (b) Cross section AâA showing deflected diaphragm with piezoresistors at maximum stress locations (Barlian et al., 2009). Â ">
            <a:extLst>
              <a:ext uri="{FF2B5EF4-FFF2-40B4-BE49-F238E27FC236}">
                <a16:creationId xmlns:a16="http://schemas.microsoft.com/office/drawing/2014/main" id="{AFFA7C31-AF8D-4CB6-BAF3-BEBA984DD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1" t="15716" b="17594"/>
          <a:stretch/>
        </p:blipFill>
        <p:spPr bwMode="auto">
          <a:xfrm>
            <a:off x="4217320" y="2668772"/>
            <a:ext cx="3417115" cy="214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E632026-780C-4FF0-99A3-2F0CA4CE7AD3}"/>
              </a:ext>
            </a:extLst>
          </p:cNvPr>
          <p:cNvSpPr txBox="1"/>
          <p:nvPr/>
        </p:nvSpPr>
        <p:spPr>
          <a:xfrm>
            <a:off x="5284772" y="2009553"/>
            <a:ext cx="1282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FF00"/>
                </a:solidFill>
              </a:rPr>
              <a:t>Pressure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CB778-4E82-4094-B9CD-55C9BA4D70E0}"/>
              </a:ext>
            </a:extLst>
          </p:cNvPr>
          <p:cNvSpPr/>
          <p:nvPr/>
        </p:nvSpPr>
        <p:spPr>
          <a:xfrm>
            <a:off x="4500971" y="5301872"/>
            <a:ext cx="28498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Piezoresistive effect:</a:t>
            </a:r>
          </a:p>
          <a:p>
            <a:pPr algn="ctr"/>
            <a:r>
              <a:rPr lang="en-US" dirty="0"/>
              <a:t>a change in resistivity when a stress is applied.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0F0A035-0D93-46B3-8E5C-962179E6A174}"/>
                  </a:ext>
                </a:extLst>
              </p:cNvPr>
              <p:cNvSpPr txBox="1"/>
              <p:nvPr/>
            </p:nvSpPr>
            <p:spPr>
              <a:xfrm>
                <a:off x="725870" y="5301872"/>
                <a:ext cx="26642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Material resistivity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depends on temperature.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0F0A035-0D93-46B3-8E5C-962179E6A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70" y="5301872"/>
                <a:ext cx="2664296" cy="646331"/>
              </a:xfrm>
              <a:prstGeom prst="rect">
                <a:avLst/>
              </a:prstGeom>
              <a:blipFill>
                <a:blip r:embed="rId3"/>
                <a:stretch>
                  <a:fillRect l="-229" t="-5660" r="-458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9BBF423A-F4A4-4A5F-9DB8-3447E71C2075}"/>
              </a:ext>
            </a:extLst>
          </p:cNvPr>
          <p:cNvSpPr txBox="1"/>
          <p:nvPr/>
        </p:nvSpPr>
        <p:spPr>
          <a:xfrm>
            <a:off x="1151858" y="2009553"/>
            <a:ext cx="182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>
                <a:solidFill>
                  <a:srgbClr val="FFFF00"/>
                </a:solidFill>
              </a:rPr>
              <a:t>Temperature</a:t>
            </a:r>
            <a:endParaRPr lang="fr-FR" sz="2400" b="1" dirty="0">
              <a:solidFill>
                <a:srgbClr val="FFFF00"/>
              </a:solidFill>
            </a:endParaRPr>
          </a:p>
        </p:txBody>
      </p:sp>
      <p:sp>
        <p:nvSpPr>
          <p:cNvPr id="9" name="Cylindre 8">
            <a:extLst>
              <a:ext uri="{FF2B5EF4-FFF2-40B4-BE49-F238E27FC236}">
                <a16:creationId xmlns:a16="http://schemas.microsoft.com/office/drawing/2014/main" id="{97BACAF8-B497-4D4A-910E-BB886E093B61}"/>
              </a:ext>
            </a:extLst>
          </p:cNvPr>
          <p:cNvSpPr/>
          <p:nvPr/>
        </p:nvSpPr>
        <p:spPr>
          <a:xfrm rot="16200000">
            <a:off x="1584250" y="2264734"/>
            <a:ext cx="978195" cy="2658140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C3C64E9-5380-4852-AE25-E069CD3334C8}"/>
                  </a:ext>
                </a:extLst>
              </p:cNvPr>
              <p:cNvSpPr txBox="1"/>
              <p:nvPr/>
            </p:nvSpPr>
            <p:spPr>
              <a:xfrm>
                <a:off x="1562216" y="4408258"/>
                <a:ext cx="978922" cy="611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2800" dirty="0"/>
                  <a:t>R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𝜌</m:t>
                    </m:r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AC3C64E9-5380-4852-AE25-E069CD33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216" y="4408258"/>
                <a:ext cx="978922" cy="611962"/>
              </a:xfrm>
              <a:prstGeom prst="rect">
                <a:avLst/>
              </a:prstGeom>
              <a:blipFill>
                <a:blip r:embed="rId4"/>
                <a:stretch>
                  <a:fillRect l="-21739" t="-1980" b="-207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5D7CD2D-95FB-41B3-A212-407C0D836201}"/>
              </a:ext>
            </a:extLst>
          </p:cNvPr>
          <p:cNvCxnSpPr/>
          <p:nvPr/>
        </p:nvCxnSpPr>
        <p:spPr>
          <a:xfrm>
            <a:off x="967560" y="2913321"/>
            <a:ext cx="2169042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79CFA0A0-8C1A-4F70-9D78-B3851A96405F}"/>
              </a:ext>
            </a:extLst>
          </p:cNvPr>
          <p:cNvSpPr txBox="1"/>
          <p:nvPr/>
        </p:nvSpPr>
        <p:spPr>
          <a:xfrm flipH="1">
            <a:off x="1881959" y="2594344"/>
            <a:ext cx="255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0920F2C-EE6A-4A15-864F-24F7BC2D665C}"/>
              </a:ext>
            </a:extLst>
          </p:cNvPr>
          <p:cNvSpPr txBox="1"/>
          <p:nvPr/>
        </p:nvSpPr>
        <p:spPr>
          <a:xfrm flipH="1">
            <a:off x="843512" y="3416595"/>
            <a:ext cx="255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727009D-92CB-422F-8F81-DB702CB499A6}"/>
              </a:ext>
            </a:extLst>
          </p:cNvPr>
          <p:cNvSpPr txBox="1"/>
          <p:nvPr/>
        </p:nvSpPr>
        <p:spPr>
          <a:xfrm>
            <a:off x="9179441" y="2009553"/>
            <a:ext cx="136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>
                <a:solidFill>
                  <a:srgbClr val="FFFF00"/>
                </a:solidFill>
              </a:rPr>
              <a:t>Humidity</a:t>
            </a:r>
            <a:endParaRPr lang="fr-FR" sz="2400" b="1" dirty="0">
              <a:solidFill>
                <a:srgbClr val="FFFF00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F93CC88-DAE8-4492-A8E5-AEFE44E14A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52" t="36744" r="37994" b="40310"/>
          <a:stretch/>
        </p:blipFill>
        <p:spPr>
          <a:xfrm>
            <a:off x="8272131" y="2668772"/>
            <a:ext cx="3530009" cy="15736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C9E3A38-C3F1-4268-9907-E026B8136591}"/>
              </a:ext>
            </a:extLst>
          </p:cNvPr>
          <p:cNvSpPr/>
          <p:nvPr/>
        </p:nvSpPr>
        <p:spPr>
          <a:xfrm>
            <a:off x="8378456" y="4444179"/>
            <a:ext cx="3359888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Dielectric material absorbs water molecules until equilibrium</a:t>
            </a:r>
          </a:p>
          <a:p>
            <a:r>
              <a:rPr lang="en-US" sz="11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change the electrical conductivity </a:t>
            </a:r>
            <a:r>
              <a:rPr lang="el-GR" dirty="0"/>
              <a:t>ε</a:t>
            </a:r>
            <a:r>
              <a:rPr lang="fr-FR" dirty="0"/>
              <a:t> [in S/m]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dirty="0"/>
          </a:p>
        </p:txBody>
      </p:sp>
      <p:sp>
        <p:nvSpPr>
          <p:cNvPr id="18" name="Espace réservé du numéro de diapositive 3">
            <a:extLst>
              <a:ext uri="{FF2B5EF4-FFF2-40B4-BE49-F238E27FC236}">
                <a16:creationId xmlns:a16="http://schemas.microsoft.com/office/drawing/2014/main" id="{DC51407B-4195-4DB3-4827-0B510DD6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18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37271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Pressure /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process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71D77C4-6498-48E6-B2A4-E5C2584C0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8" t="27838" r="27241" b="30476"/>
          <a:stretch/>
        </p:blipFill>
        <p:spPr>
          <a:xfrm>
            <a:off x="1613504" y="1700808"/>
            <a:ext cx="8964992" cy="3672408"/>
          </a:xfrm>
          <a:prstGeom prst="rect">
            <a:avLst/>
          </a:prstGeom>
        </p:spPr>
      </p:pic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D9AEC325-8049-2EF1-1E5D-9532C846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19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624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computing sessions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</a:t>
            </a:fld>
            <a:endParaRPr lang="fr-FR" sz="20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8B0270C-FA2A-4BB8-A92A-F7C7E4DF4E32}"/>
              </a:ext>
            </a:extLst>
          </p:cNvPr>
          <p:cNvSpPr txBox="1"/>
          <p:nvPr/>
        </p:nvSpPr>
        <p:spPr>
          <a:xfrm>
            <a:off x="701750" y="1871324"/>
            <a:ext cx="658712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Computing is required for instrumentation purposes: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Simulation of sensor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Data acquisition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Algorithm and reconstruction of physics objects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Computing sessions target to apply your theoretical knowledge: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Instrumentation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Software programming in  C++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Using specific tools of high energy physics: ROOT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Working by yourself and experimenting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Getting the good practice</a:t>
            </a:r>
          </a:p>
        </p:txBody>
      </p:sp>
      <p:pic>
        <p:nvPicPr>
          <p:cNvPr id="12290" name="Picture 2" descr="RÃ©sultat de recherche d'images pour &quot;codeur fou&quot;">
            <a:extLst>
              <a:ext uri="{FF2B5EF4-FFF2-40B4-BE49-F238E27FC236}">
                <a16:creationId xmlns:a16="http://schemas.microsoft.com/office/drawing/2014/main" id="{85C38E85-354F-417C-8D3A-1EAD90300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3618" y="2058338"/>
            <a:ext cx="4521052" cy="445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82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Pressure /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process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71D77C4-6498-48E6-B2A4-E5C2584C0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8" t="27838" r="27241" b="30476"/>
          <a:stretch/>
        </p:blipFill>
        <p:spPr>
          <a:xfrm>
            <a:off x="1613504" y="1700808"/>
            <a:ext cx="8964992" cy="36724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6C7FAD-D0F6-4DAE-A248-B15982DEB9AC}"/>
              </a:ext>
            </a:extLst>
          </p:cNvPr>
          <p:cNvSpPr/>
          <p:nvPr/>
        </p:nvSpPr>
        <p:spPr>
          <a:xfrm>
            <a:off x="313848" y="5671881"/>
            <a:ext cx="37158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Wheatstone bridge</a:t>
            </a:r>
          </a:p>
          <a:p>
            <a:r>
              <a:rPr lang="fr-FR" dirty="0"/>
              <a:t>for </a:t>
            </a:r>
            <a:r>
              <a:rPr lang="fr-FR" dirty="0" err="1"/>
              <a:t>translating</a:t>
            </a:r>
            <a:r>
              <a:rPr lang="fr-FR" dirty="0"/>
              <a:t> change of </a:t>
            </a:r>
            <a:r>
              <a:rPr lang="fr-FR" dirty="0" err="1"/>
              <a:t>resistance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change of tension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599071A-1552-461F-9C98-B91AE9C4BF74}"/>
              </a:ext>
            </a:extLst>
          </p:cNvPr>
          <p:cNvCxnSpPr>
            <a:cxnSpLocks/>
          </p:cNvCxnSpPr>
          <p:nvPr/>
        </p:nvCxnSpPr>
        <p:spPr>
          <a:xfrm flipH="1">
            <a:off x="1243207" y="3253563"/>
            <a:ext cx="649389" cy="24183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3DA586-1B70-C130-CD88-5A0D7426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20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304157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Pressure /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process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71D77C4-6498-48E6-B2A4-E5C2584C0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8" t="27838" r="27241" b="30476"/>
          <a:stretch/>
        </p:blipFill>
        <p:spPr>
          <a:xfrm>
            <a:off x="1613504" y="1700808"/>
            <a:ext cx="8964992" cy="36724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6C7FAD-D0F6-4DAE-A248-B15982DEB9AC}"/>
              </a:ext>
            </a:extLst>
          </p:cNvPr>
          <p:cNvSpPr/>
          <p:nvPr/>
        </p:nvSpPr>
        <p:spPr>
          <a:xfrm>
            <a:off x="313848" y="5671881"/>
            <a:ext cx="39680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/>
              <a:t>Analogic</a:t>
            </a:r>
            <a:r>
              <a:rPr lang="fr-FR" b="1" dirty="0"/>
              <a:t> </a:t>
            </a:r>
            <a:r>
              <a:rPr lang="fr-FR" b="1" dirty="0" err="1"/>
              <a:t>Front-End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Small signal voltages </a:t>
            </a:r>
            <a:r>
              <a:rPr lang="fr-FR" dirty="0">
                <a:sym typeface="Wingdings" panose="05000000000000000000" pitchFamily="2" charset="2"/>
              </a:rPr>
              <a:t>vs noise </a:t>
            </a:r>
            <a:r>
              <a:rPr lang="fr-FR" dirty="0" err="1">
                <a:sym typeface="Wingdings" panose="05000000000000000000" pitchFamily="2" charset="2"/>
              </a:rPr>
              <a:t>floor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Amplifying</a:t>
            </a:r>
            <a:r>
              <a:rPr lang="fr-FR" dirty="0"/>
              <a:t> signal and </a:t>
            </a:r>
            <a:r>
              <a:rPr lang="fr-FR" dirty="0" err="1"/>
              <a:t>removing</a:t>
            </a:r>
            <a:r>
              <a:rPr lang="fr-FR" dirty="0"/>
              <a:t> noise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599071A-1552-461F-9C98-B91AE9C4BF74}"/>
              </a:ext>
            </a:extLst>
          </p:cNvPr>
          <p:cNvCxnSpPr>
            <a:cxnSpLocks/>
          </p:cNvCxnSpPr>
          <p:nvPr/>
        </p:nvCxnSpPr>
        <p:spPr>
          <a:xfrm flipH="1">
            <a:off x="1913058" y="3317358"/>
            <a:ext cx="649389" cy="24183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AEE851-6BBE-31C5-03D3-634320A7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21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710533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Pressure /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process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71D77C4-6498-48E6-B2A4-E5C2584C0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8" t="27838" r="27241" b="30476"/>
          <a:stretch/>
        </p:blipFill>
        <p:spPr>
          <a:xfrm>
            <a:off x="1613504" y="1700808"/>
            <a:ext cx="8964992" cy="36724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6C7FAD-D0F6-4DAE-A248-B15982DEB9AC}"/>
              </a:ext>
            </a:extLst>
          </p:cNvPr>
          <p:cNvSpPr/>
          <p:nvPr/>
        </p:nvSpPr>
        <p:spPr>
          <a:xfrm>
            <a:off x="1749244" y="5671881"/>
            <a:ext cx="4109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Multiplexer</a:t>
            </a:r>
          </a:p>
          <a:p>
            <a:r>
              <a:rPr lang="en-US" dirty="0"/>
              <a:t>Treating pressure and temperature measures by the same channel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599071A-1552-461F-9C98-B91AE9C4BF74}"/>
              </a:ext>
            </a:extLst>
          </p:cNvPr>
          <p:cNvCxnSpPr>
            <a:cxnSpLocks/>
          </p:cNvCxnSpPr>
          <p:nvPr/>
        </p:nvCxnSpPr>
        <p:spPr>
          <a:xfrm flipH="1">
            <a:off x="3210230" y="3317358"/>
            <a:ext cx="649389" cy="24183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8E4A7A-FB1F-F339-1195-AD03E4B6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22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495951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Pressure /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process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71D77C4-6498-48E6-B2A4-E5C2584C0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8" t="27838" r="27241" b="30476"/>
          <a:stretch/>
        </p:blipFill>
        <p:spPr>
          <a:xfrm>
            <a:off x="1613504" y="1700808"/>
            <a:ext cx="8964992" cy="36724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6C7FAD-D0F6-4DAE-A248-B15982DEB9AC}"/>
              </a:ext>
            </a:extLst>
          </p:cNvPr>
          <p:cNvSpPr/>
          <p:nvPr/>
        </p:nvSpPr>
        <p:spPr>
          <a:xfrm>
            <a:off x="2653013" y="5671881"/>
            <a:ext cx="4109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Analogic</a:t>
            </a:r>
            <a:r>
              <a:rPr lang="fr-FR" b="1" dirty="0"/>
              <a:t> to Digital </a:t>
            </a:r>
            <a:r>
              <a:rPr lang="fr-FR" b="1" dirty="0" err="1"/>
              <a:t>converter</a:t>
            </a:r>
            <a:endParaRPr lang="fr-FR" b="1" dirty="0"/>
          </a:p>
          <a:p>
            <a:r>
              <a:rPr lang="en-US" dirty="0"/>
              <a:t>Digitalization of the measure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599071A-1552-461F-9C98-B91AE9C4BF74}"/>
              </a:ext>
            </a:extLst>
          </p:cNvPr>
          <p:cNvCxnSpPr>
            <a:cxnSpLocks/>
          </p:cNvCxnSpPr>
          <p:nvPr/>
        </p:nvCxnSpPr>
        <p:spPr>
          <a:xfrm flipH="1">
            <a:off x="3890716" y="3519377"/>
            <a:ext cx="617489" cy="2216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A3876F-A391-A26A-887D-4B2792825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23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845886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Pressure /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process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71D77C4-6498-48E6-B2A4-E5C2584C0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8" t="27838" r="27241" b="30476"/>
          <a:stretch/>
        </p:blipFill>
        <p:spPr>
          <a:xfrm>
            <a:off x="1613504" y="1700808"/>
            <a:ext cx="8964992" cy="36724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6C7FAD-D0F6-4DAE-A248-B15982DEB9AC}"/>
              </a:ext>
            </a:extLst>
          </p:cNvPr>
          <p:cNvSpPr/>
          <p:nvPr/>
        </p:nvSpPr>
        <p:spPr>
          <a:xfrm>
            <a:off x="3811962" y="5671881"/>
            <a:ext cx="4109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Temperature</a:t>
            </a:r>
            <a:r>
              <a:rPr lang="fr-FR" b="1" dirty="0"/>
              <a:t> compensation</a:t>
            </a:r>
          </a:p>
          <a:p>
            <a:r>
              <a:rPr lang="en-US" dirty="0" err="1"/>
              <a:t>Piezoresistivity</a:t>
            </a:r>
            <a:r>
              <a:rPr lang="en-US" dirty="0"/>
              <a:t> depends on T </a:t>
            </a:r>
          </a:p>
          <a:p>
            <a:r>
              <a:rPr lang="en-US" dirty="0">
                <a:sym typeface="Wingdings" panose="05000000000000000000" pitchFamily="2" charset="2"/>
              </a:rPr>
              <a:t> Need to compensate this effect</a:t>
            </a:r>
            <a:endParaRPr lang="en-US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599071A-1552-461F-9C98-B91AE9C4BF74}"/>
              </a:ext>
            </a:extLst>
          </p:cNvPr>
          <p:cNvCxnSpPr>
            <a:cxnSpLocks/>
          </p:cNvCxnSpPr>
          <p:nvPr/>
        </p:nvCxnSpPr>
        <p:spPr>
          <a:xfrm flipH="1">
            <a:off x="5198523" y="3519377"/>
            <a:ext cx="617489" cy="2216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561511E3-AFF8-42E7-BA97-8E01697983FD}"/>
              </a:ext>
            </a:extLst>
          </p:cNvPr>
          <p:cNvSpPr/>
          <p:nvPr/>
        </p:nvSpPr>
        <p:spPr>
          <a:xfrm rot="10800000">
            <a:off x="7527851" y="5901069"/>
            <a:ext cx="691116" cy="34024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CC2EE83-B4CD-49F5-B33C-4B35B73F1C94}"/>
              </a:ext>
            </a:extLst>
          </p:cNvPr>
          <p:cNvSpPr txBox="1"/>
          <p:nvPr/>
        </p:nvSpPr>
        <p:spPr>
          <a:xfrm>
            <a:off x="8357191" y="5730949"/>
            <a:ext cx="131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00"/>
                </a:solidFill>
              </a:rPr>
              <a:t>Calibration settings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8BF6DC6C-5F07-E299-EB7F-866A3A72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24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976662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Pressure /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process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71D77C4-6498-48E6-B2A4-E5C2584C0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8" t="27838" r="27241" b="30476"/>
          <a:stretch/>
        </p:blipFill>
        <p:spPr>
          <a:xfrm>
            <a:off x="1613504" y="1700808"/>
            <a:ext cx="8964992" cy="36724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6C7FAD-D0F6-4DAE-A248-B15982DEB9AC}"/>
              </a:ext>
            </a:extLst>
          </p:cNvPr>
          <p:cNvSpPr/>
          <p:nvPr/>
        </p:nvSpPr>
        <p:spPr>
          <a:xfrm>
            <a:off x="5693924" y="5671881"/>
            <a:ext cx="46621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Average</a:t>
            </a:r>
            <a:endParaRPr lang="fr-FR" b="1" dirty="0"/>
          </a:p>
          <a:p>
            <a:r>
              <a:rPr lang="en-US" dirty="0"/>
              <a:t>A maximum of 32 successive measurements are done (~1s) and an average value is computed.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599071A-1552-461F-9C98-B91AE9C4BF74}"/>
              </a:ext>
            </a:extLst>
          </p:cNvPr>
          <p:cNvCxnSpPr>
            <a:cxnSpLocks/>
          </p:cNvCxnSpPr>
          <p:nvPr/>
        </p:nvCxnSpPr>
        <p:spPr>
          <a:xfrm flipH="1">
            <a:off x="7091118" y="3466214"/>
            <a:ext cx="617489" cy="2216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7F0FD0BA-B83D-49F1-B845-2CCD1F273670}"/>
              </a:ext>
            </a:extLst>
          </p:cNvPr>
          <p:cNvSpPr/>
          <p:nvPr/>
        </p:nvSpPr>
        <p:spPr>
          <a:xfrm>
            <a:off x="4582633" y="6039293"/>
            <a:ext cx="691116" cy="34024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1581C81-0AB2-455C-9F5C-3CF4BD2C9977}"/>
              </a:ext>
            </a:extLst>
          </p:cNvPr>
          <p:cNvSpPr txBox="1"/>
          <p:nvPr/>
        </p:nvSpPr>
        <p:spPr>
          <a:xfrm>
            <a:off x="3115340" y="5869173"/>
            <a:ext cx="131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00"/>
                </a:solidFill>
              </a:rPr>
              <a:t>Calibration settings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3AEBBB-01F5-759E-02CA-785D334F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25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085043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Pressure /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process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71D77C4-6498-48E6-B2A4-E5C2584C0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8" t="27838" r="27241" b="30476"/>
          <a:stretch/>
        </p:blipFill>
        <p:spPr>
          <a:xfrm>
            <a:off x="1613504" y="1700808"/>
            <a:ext cx="8964992" cy="36724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6C7FAD-D0F6-4DAE-A248-B15982DEB9AC}"/>
              </a:ext>
            </a:extLst>
          </p:cNvPr>
          <p:cNvSpPr/>
          <p:nvPr/>
        </p:nvSpPr>
        <p:spPr>
          <a:xfrm>
            <a:off x="6789078" y="5629351"/>
            <a:ext cx="35776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Data </a:t>
            </a:r>
            <a:r>
              <a:rPr lang="fr-FR" b="1" dirty="0" err="1"/>
              <a:t>transfer</a:t>
            </a:r>
            <a:endParaRPr lang="fr-FR" b="1" dirty="0"/>
          </a:p>
          <a:p>
            <a:r>
              <a:rPr lang="en-US" dirty="0"/>
              <a:t>Data are sent to the Raspberry via the GPIO port with the protocol I2C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599071A-1552-461F-9C98-B91AE9C4BF74}"/>
              </a:ext>
            </a:extLst>
          </p:cNvPr>
          <p:cNvCxnSpPr>
            <a:cxnSpLocks/>
          </p:cNvCxnSpPr>
          <p:nvPr/>
        </p:nvCxnSpPr>
        <p:spPr>
          <a:xfrm flipH="1">
            <a:off x="9249527" y="3402419"/>
            <a:ext cx="617489" cy="2216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0B1833-2C40-70A6-F8BA-E5FF6B60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26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602379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Humidity</a:t>
            </a:r>
            <a:r>
              <a:rPr lang="fr-FR" dirty="0"/>
              <a:t> /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process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3097790-FCA7-48A0-80BB-38B8C1EE8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2" t="43729" r="15503" b="11042"/>
          <a:stretch/>
        </p:blipFill>
        <p:spPr bwMode="auto">
          <a:xfrm>
            <a:off x="1536018" y="1663703"/>
            <a:ext cx="9119964" cy="36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5E1E3C-32A7-4BFC-9BFA-28985A8A1D26}"/>
              </a:ext>
            </a:extLst>
          </p:cNvPr>
          <p:cNvSpPr/>
          <p:nvPr/>
        </p:nvSpPr>
        <p:spPr>
          <a:xfrm>
            <a:off x="2493524" y="5639983"/>
            <a:ext cx="40667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One logic part is missing in this schema:</a:t>
            </a:r>
          </a:p>
          <a:p>
            <a:pPr algn="ctr"/>
            <a:r>
              <a:rPr lang="en-US" b="1" dirty="0"/>
              <a:t>Translation of the tension to temperature and relative humidity.</a:t>
            </a:r>
            <a:endParaRPr lang="en-US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3C2CF5A2-2B96-43E7-A99F-1A92A47C919B}"/>
              </a:ext>
            </a:extLst>
          </p:cNvPr>
          <p:cNvSpPr/>
          <p:nvPr/>
        </p:nvSpPr>
        <p:spPr>
          <a:xfrm rot="10800000">
            <a:off x="6698512" y="5954231"/>
            <a:ext cx="691116" cy="34024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2742C1-F19D-45E2-B679-56A51C2B0264}"/>
              </a:ext>
            </a:extLst>
          </p:cNvPr>
          <p:cNvSpPr txBox="1"/>
          <p:nvPr/>
        </p:nvSpPr>
        <p:spPr>
          <a:xfrm>
            <a:off x="7527852" y="5784111"/>
            <a:ext cx="131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00"/>
                </a:solidFill>
              </a:rPr>
              <a:t>Calibration settings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E97CA0-C8F3-60C6-ABAA-95470D5B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27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891098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ADC </a:t>
            </a:r>
            <a:r>
              <a:rPr lang="fr-FR" dirty="0" err="1"/>
              <a:t>resolution</a:t>
            </a:r>
            <a:r>
              <a:rPr lang="fr-FR" dirty="0"/>
              <a:t> for pressure </a:t>
            </a:r>
            <a:r>
              <a:rPr lang="fr-FR" dirty="0" err="1"/>
              <a:t>sensor</a:t>
            </a:r>
            <a:endParaRPr lang="fr-FR" dirty="0"/>
          </a:p>
        </p:txBody>
      </p:sp>
      <p:pic>
        <p:nvPicPr>
          <p:cNvPr id="9218" name="Picture 2" descr="RÃ©sultat de recherche d'images pour &quot;analogic signal&quot;">
            <a:extLst>
              <a:ext uri="{FF2B5EF4-FFF2-40B4-BE49-F238E27FC236}">
                <a16:creationId xmlns:a16="http://schemas.microsoft.com/office/drawing/2014/main" id="{66C13C2F-C1A6-4318-AE42-673C820E9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871" y="2124302"/>
            <a:ext cx="2857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FAA5392-F22D-4E82-B3BC-CDD1C9756596}"/>
              </a:ext>
            </a:extLst>
          </p:cNvPr>
          <p:cNvSpPr txBox="1"/>
          <p:nvPr/>
        </p:nvSpPr>
        <p:spPr>
          <a:xfrm>
            <a:off x="1977654" y="358672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analogic</a:t>
            </a:r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FA8DC4A-00F8-4770-A1F3-3993B2D5BD1E}"/>
              </a:ext>
            </a:extLst>
          </p:cNvPr>
          <p:cNvSpPr/>
          <p:nvPr/>
        </p:nvSpPr>
        <p:spPr>
          <a:xfrm>
            <a:off x="4795284" y="1765005"/>
            <a:ext cx="2562446" cy="216904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ADC</a:t>
            </a:r>
            <a:br>
              <a:rPr lang="fr-FR" sz="66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24 bits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8BF9FFC9-9B9A-48CD-9A73-C46D3542A702}"/>
              </a:ext>
            </a:extLst>
          </p:cNvPr>
          <p:cNvSpPr/>
          <p:nvPr/>
        </p:nvSpPr>
        <p:spPr>
          <a:xfrm>
            <a:off x="4221125" y="2626242"/>
            <a:ext cx="425303" cy="350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4DDD21EB-D49E-4CCB-852D-42AB23C2405F}"/>
              </a:ext>
            </a:extLst>
          </p:cNvPr>
          <p:cNvSpPr/>
          <p:nvPr/>
        </p:nvSpPr>
        <p:spPr>
          <a:xfrm>
            <a:off x="7542028" y="2651052"/>
            <a:ext cx="425303" cy="350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69FDEA32-E7FC-4277-A20F-E39DDD766B00}"/>
              </a:ext>
            </a:extLst>
          </p:cNvPr>
          <p:cNvGraphicFramePr>
            <a:graphicFrameLocks noGrp="1"/>
          </p:cNvGraphicFramePr>
          <p:nvPr/>
        </p:nvGraphicFramePr>
        <p:xfrm>
          <a:off x="8230782" y="2580364"/>
          <a:ext cx="35271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83">
                  <a:extLst>
                    <a:ext uri="{9D8B030D-6E8A-4147-A177-3AD203B41FA5}">
                      <a16:colId xmlns:a16="http://schemas.microsoft.com/office/drawing/2014/main" val="129276196"/>
                    </a:ext>
                  </a:extLst>
                </a:gridCol>
                <a:gridCol w="352883">
                  <a:extLst>
                    <a:ext uri="{9D8B030D-6E8A-4147-A177-3AD203B41FA5}">
                      <a16:colId xmlns:a16="http://schemas.microsoft.com/office/drawing/2014/main" val="292862088"/>
                    </a:ext>
                  </a:extLst>
                </a:gridCol>
                <a:gridCol w="352883">
                  <a:extLst>
                    <a:ext uri="{9D8B030D-6E8A-4147-A177-3AD203B41FA5}">
                      <a16:colId xmlns:a16="http://schemas.microsoft.com/office/drawing/2014/main" val="3514474497"/>
                    </a:ext>
                  </a:extLst>
                </a:gridCol>
                <a:gridCol w="352883">
                  <a:extLst>
                    <a:ext uri="{9D8B030D-6E8A-4147-A177-3AD203B41FA5}">
                      <a16:colId xmlns:a16="http://schemas.microsoft.com/office/drawing/2014/main" val="1154636989"/>
                    </a:ext>
                  </a:extLst>
                </a:gridCol>
                <a:gridCol w="352883">
                  <a:extLst>
                    <a:ext uri="{9D8B030D-6E8A-4147-A177-3AD203B41FA5}">
                      <a16:colId xmlns:a16="http://schemas.microsoft.com/office/drawing/2014/main" val="1643891936"/>
                    </a:ext>
                  </a:extLst>
                </a:gridCol>
                <a:gridCol w="352883">
                  <a:extLst>
                    <a:ext uri="{9D8B030D-6E8A-4147-A177-3AD203B41FA5}">
                      <a16:colId xmlns:a16="http://schemas.microsoft.com/office/drawing/2014/main" val="846588551"/>
                    </a:ext>
                  </a:extLst>
                </a:gridCol>
                <a:gridCol w="352883">
                  <a:extLst>
                    <a:ext uri="{9D8B030D-6E8A-4147-A177-3AD203B41FA5}">
                      <a16:colId xmlns:a16="http://schemas.microsoft.com/office/drawing/2014/main" val="2753711773"/>
                    </a:ext>
                  </a:extLst>
                </a:gridCol>
                <a:gridCol w="352883">
                  <a:extLst>
                    <a:ext uri="{9D8B030D-6E8A-4147-A177-3AD203B41FA5}">
                      <a16:colId xmlns:a16="http://schemas.microsoft.com/office/drawing/2014/main" val="4049415961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2134653318"/>
                    </a:ext>
                  </a:extLst>
                </a:gridCol>
                <a:gridCol w="352883">
                  <a:extLst>
                    <a:ext uri="{9D8B030D-6E8A-4147-A177-3AD203B41FA5}">
                      <a16:colId xmlns:a16="http://schemas.microsoft.com/office/drawing/2014/main" val="1173061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662971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6B30DAFE-0A20-4713-ADAD-FB15DFAEA203}"/>
              </a:ext>
            </a:extLst>
          </p:cNvPr>
          <p:cNvSpPr txBox="1"/>
          <p:nvPr/>
        </p:nvSpPr>
        <p:spPr>
          <a:xfrm>
            <a:off x="9615375" y="3586724"/>
            <a:ext cx="758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digital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3CE9AE-9959-4C66-B879-6EB6578F697B}"/>
              </a:ext>
            </a:extLst>
          </p:cNvPr>
          <p:cNvSpPr/>
          <p:nvPr/>
        </p:nvSpPr>
        <p:spPr>
          <a:xfrm>
            <a:off x="1002092" y="4243795"/>
            <a:ext cx="9356408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Operating range of the </a:t>
            </a:r>
            <a:r>
              <a:rPr lang="fr-FR" dirty="0" err="1"/>
              <a:t>sensor</a:t>
            </a:r>
            <a:r>
              <a:rPr lang="fr-FR" dirty="0"/>
              <a:t>: [260 hPa to 1260 hPa] </a:t>
            </a:r>
            <a:r>
              <a:rPr lang="fr-FR" dirty="0" err="1"/>
              <a:t>where</a:t>
            </a:r>
            <a:r>
              <a:rPr lang="fr-FR" dirty="0"/>
              <a:t> the </a:t>
            </a:r>
            <a:r>
              <a:rPr lang="fr-FR" dirty="0" err="1"/>
              <a:t>sensor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relevant and reliable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Conversion pressure to </a:t>
            </a:r>
            <a:r>
              <a:rPr lang="fr-FR" dirty="0" err="1"/>
              <a:t>measure</a:t>
            </a:r>
            <a:r>
              <a:rPr lang="fr-FR" dirty="0"/>
              <a:t>: </a:t>
            </a:r>
            <a:r>
              <a:rPr lang="fr-FR" dirty="0" err="1"/>
              <a:t>measure</a:t>
            </a:r>
            <a:r>
              <a:rPr lang="fr-FR" dirty="0"/>
              <a:t> = pressure × 4096</a:t>
            </a:r>
          </a:p>
          <a:p>
            <a:endParaRPr lang="fr-FR" sz="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Number</a:t>
            </a:r>
            <a:r>
              <a:rPr lang="fr-FR" dirty="0"/>
              <a:t> of bits for </a:t>
            </a:r>
            <a:r>
              <a:rPr lang="fr-FR" dirty="0" err="1"/>
              <a:t>coding</a:t>
            </a:r>
            <a:r>
              <a:rPr lang="fr-FR" dirty="0"/>
              <a:t> the maximum value 1260 hPa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measure</a:t>
            </a:r>
            <a:r>
              <a:rPr lang="fr-FR" dirty="0">
                <a:sym typeface="Wingdings" panose="05000000000000000000" pitchFamily="2" charset="2"/>
              </a:rPr>
              <a:t> = 5 160 960</a:t>
            </a:r>
            <a:br>
              <a:rPr lang="fr-FR" dirty="0">
                <a:sym typeface="Wingdings" panose="05000000000000000000" pitchFamily="2" charset="2"/>
              </a:rPr>
            </a:br>
            <a:r>
              <a:rPr lang="fr-FR" dirty="0">
                <a:sym typeface="Wingdings" panose="05000000000000000000" pitchFamily="2" charset="2"/>
              </a:rPr>
              <a:t> N = 23 bits </a:t>
            </a:r>
            <a:r>
              <a:rPr lang="fr-FR" dirty="0" err="1">
                <a:sym typeface="Wingdings" panose="05000000000000000000" pitchFamily="2" charset="2"/>
              </a:rPr>
              <a:t>because</a:t>
            </a:r>
            <a:r>
              <a:rPr lang="fr-FR" dirty="0">
                <a:sym typeface="Wingdings" panose="05000000000000000000" pitchFamily="2" charset="2"/>
              </a:rPr>
              <a:t> 2</a:t>
            </a:r>
            <a:r>
              <a:rPr lang="fr-FR" baseline="30000" dirty="0">
                <a:sym typeface="Wingdings" panose="05000000000000000000" pitchFamily="2" charset="2"/>
              </a:rPr>
              <a:t>22</a:t>
            </a:r>
            <a:r>
              <a:rPr lang="fr-FR" dirty="0">
                <a:sym typeface="Wingdings" panose="05000000000000000000" pitchFamily="2" charset="2"/>
              </a:rPr>
              <a:t>-1 &lt; </a:t>
            </a:r>
            <a:r>
              <a:rPr lang="fr-FR" dirty="0" err="1">
                <a:sym typeface="Wingdings" panose="05000000000000000000" pitchFamily="2" charset="2"/>
              </a:rPr>
              <a:t>measure</a:t>
            </a:r>
            <a:r>
              <a:rPr lang="fr-FR" dirty="0">
                <a:sym typeface="Wingdings" panose="05000000000000000000" pitchFamily="2" charset="2"/>
              </a:rPr>
              <a:t> &lt; 2</a:t>
            </a:r>
            <a:r>
              <a:rPr lang="fr-FR" baseline="30000" dirty="0">
                <a:sym typeface="Wingdings" panose="05000000000000000000" pitchFamily="2" charset="2"/>
              </a:rPr>
              <a:t>23</a:t>
            </a:r>
            <a:r>
              <a:rPr lang="fr-FR" dirty="0">
                <a:sym typeface="Wingdings" panose="05000000000000000000" pitchFamily="2" charset="2"/>
              </a:rPr>
              <a:t>-1   …. but not standard: </a:t>
            </a:r>
            <a:r>
              <a:rPr lang="fr-FR" dirty="0" err="1">
                <a:sym typeface="Wingdings" panose="05000000000000000000" pitchFamily="2" charset="2"/>
              </a:rPr>
              <a:t>using</a:t>
            </a:r>
            <a:r>
              <a:rPr lang="fr-FR" dirty="0">
                <a:sym typeface="Wingdings" panose="05000000000000000000" pitchFamily="2" charset="2"/>
              </a:rPr>
              <a:t> 24 bits – ADC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Full range : [ 0 hPa to 4096 hPa]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ym typeface="Wingdings" panose="05000000000000000000" pitchFamily="2" charset="2"/>
              </a:rPr>
              <a:t>Sensitivity</a:t>
            </a:r>
            <a:r>
              <a:rPr lang="fr-FR" dirty="0">
                <a:sym typeface="Wingdings" panose="05000000000000000000" pitchFamily="2" charset="2"/>
              </a:rPr>
              <a:t> : 4096 hPa / 2</a:t>
            </a:r>
            <a:r>
              <a:rPr lang="fr-FR" baseline="30000" dirty="0">
                <a:sym typeface="Wingdings" panose="05000000000000000000" pitchFamily="2" charset="2"/>
              </a:rPr>
              <a:t>24</a:t>
            </a:r>
            <a:r>
              <a:rPr lang="fr-FR" dirty="0">
                <a:sym typeface="Wingdings" panose="05000000000000000000" pitchFamily="2" charset="2"/>
              </a:rPr>
              <a:t>-1 = </a:t>
            </a:r>
            <a:r>
              <a:rPr lang="fr-FR" dirty="0"/>
              <a:t>0,00024 hPa</a:t>
            </a:r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9643D598-C094-D699-984A-DF32FF32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28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015918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r>
              <a:rPr lang="fr-FR" dirty="0"/>
              <a:t> on ADC </a:t>
            </a:r>
            <a:r>
              <a:rPr lang="fr-FR" dirty="0" err="1"/>
              <a:t>sensitivity</a:t>
            </a:r>
            <a:endParaRPr lang="fr-FR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CBFAC539-DA42-4133-94D0-5208FBA80809}"/>
              </a:ext>
            </a:extLst>
          </p:cNvPr>
          <p:cNvGraphicFramePr>
            <a:graphicFrameLocks noGrp="1"/>
          </p:cNvGraphicFramePr>
          <p:nvPr/>
        </p:nvGraphicFramePr>
        <p:xfrm>
          <a:off x="1091494" y="1937143"/>
          <a:ext cx="10051430" cy="345849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19539">
                  <a:extLst>
                    <a:ext uri="{9D8B030D-6E8A-4147-A177-3AD203B41FA5}">
                      <a16:colId xmlns:a16="http://schemas.microsoft.com/office/drawing/2014/main" val="1529146262"/>
                    </a:ext>
                  </a:extLst>
                </a:gridCol>
                <a:gridCol w="1901033">
                  <a:extLst>
                    <a:ext uri="{9D8B030D-6E8A-4147-A177-3AD203B41FA5}">
                      <a16:colId xmlns:a16="http://schemas.microsoft.com/office/drawing/2014/main" val="2615878459"/>
                    </a:ext>
                  </a:extLst>
                </a:gridCol>
                <a:gridCol w="2010286">
                  <a:extLst>
                    <a:ext uri="{9D8B030D-6E8A-4147-A177-3AD203B41FA5}">
                      <a16:colId xmlns:a16="http://schemas.microsoft.com/office/drawing/2014/main" val="291437706"/>
                    </a:ext>
                  </a:extLst>
                </a:gridCol>
                <a:gridCol w="2010286">
                  <a:extLst>
                    <a:ext uri="{9D8B030D-6E8A-4147-A177-3AD203B41FA5}">
                      <a16:colId xmlns:a16="http://schemas.microsoft.com/office/drawing/2014/main" val="1254644103"/>
                    </a:ext>
                  </a:extLst>
                </a:gridCol>
                <a:gridCol w="2010286">
                  <a:extLst>
                    <a:ext uri="{9D8B030D-6E8A-4147-A177-3AD203B41FA5}">
                      <a16:colId xmlns:a16="http://schemas.microsoft.com/office/drawing/2014/main" val="1893161407"/>
                    </a:ext>
                  </a:extLst>
                </a:gridCol>
              </a:tblGrid>
              <a:tr h="576416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Pressure -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Temperature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sensor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Humidity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Temperature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sensor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379565"/>
                  </a:ext>
                </a:extLst>
              </a:tr>
              <a:tr h="576416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Pressure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Temperature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Humidity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Temperature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89213"/>
                  </a:ext>
                </a:extLst>
              </a:tr>
              <a:tr h="576416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Operating 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260 hPa to 1260 hPa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-30°C to +105°C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0% to 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-40°C to +120°C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47555"/>
                  </a:ext>
                </a:extLst>
              </a:tr>
              <a:tr h="57641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Full </a:t>
                      </a:r>
                      <a:r>
                        <a:rPr lang="fr-F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scale</a:t>
                      </a:r>
                      <a:endParaRPr lang="fr-F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 hPa to 4096 hPa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-30°C to +110°C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Linear</a:t>
                      </a:r>
                      <a:r>
                        <a:rPr lang="fr-FR" sz="1400" dirty="0"/>
                        <a:t> interpolation,</a:t>
                      </a:r>
                      <a:br>
                        <a:rPr lang="fr-FR" sz="1400" dirty="0"/>
                      </a:br>
                      <a:r>
                        <a:rPr lang="fr-FR" sz="1400" dirty="0" err="1"/>
                        <a:t>depending</a:t>
                      </a:r>
                      <a:r>
                        <a:rPr lang="fr-FR" sz="1400" dirty="0"/>
                        <a:t> of the calibration coefficients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40325"/>
                  </a:ext>
                </a:extLst>
              </a:tr>
              <a:tr h="576416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ADC </a:t>
                      </a:r>
                      <a:r>
                        <a:rPr lang="fr-F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resolution</a:t>
                      </a:r>
                      <a:endParaRPr lang="fr-F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24 bits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16 bits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16 bits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16 bits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41456"/>
                  </a:ext>
                </a:extLst>
              </a:tr>
              <a:tr h="576416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Sensitivity</a:t>
                      </a:r>
                      <a:endParaRPr lang="fr-F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0,00024 hPa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0,002 °C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0,004 %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0,016 °C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951896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95B22C-83DF-E4A2-E080-A6355D07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29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2658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Context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19E91C6-C966-4D7E-8820-CEF7742B9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3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369984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A51C991-1FE2-43BF-862D-A9509901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30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74238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542686-7E4A-4D1C-914B-773669D7EC98}"/>
              </a:ext>
            </a:extLst>
          </p:cNvPr>
          <p:cNvSpPr/>
          <p:nvPr/>
        </p:nvSpPr>
        <p:spPr>
          <a:xfrm>
            <a:off x="2838894" y="2473851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B19FC-DA71-499A-8063-465EE30E941B}"/>
              </a:ext>
            </a:extLst>
          </p:cNvPr>
          <p:cNvSpPr/>
          <p:nvPr/>
        </p:nvSpPr>
        <p:spPr>
          <a:xfrm>
            <a:off x="6197012" y="2473851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75EEE9-87FD-4BD4-BF7C-54AEF89E002B}"/>
              </a:ext>
            </a:extLst>
          </p:cNvPr>
          <p:cNvSpPr/>
          <p:nvPr/>
        </p:nvSpPr>
        <p:spPr>
          <a:xfrm>
            <a:off x="2838894" y="4657069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74558D-59AE-483C-90C5-B5CB2F2A5B0B}"/>
              </a:ext>
            </a:extLst>
          </p:cNvPr>
          <p:cNvSpPr/>
          <p:nvPr/>
        </p:nvSpPr>
        <p:spPr>
          <a:xfrm>
            <a:off x="6197012" y="4657069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Organization in sessions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en-US" sz="2000" smtClean="0"/>
              <a:t>31</a:t>
            </a:fld>
            <a:endParaRPr lang="en-US" sz="200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AEC7289-C107-4C31-A63D-2AD99836DD69}"/>
              </a:ext>
            </a:extLst>
          </p:cNvPr>
          <p:cNvSpPr txBox="1"/>
          <p:nvPr/>
        </p:nvSpPr>
        <p:spPr>
          <a:xfrm>
            <a:off x="3646239" y="270067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Session 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A5CD220-A9A9-4438-B85C-47E4CCA86198}"/>
              </a:ext>
            </a:extLst>
          </p:cNvPr>
          <p:cNvSpPr txBox="1"/>
          <p:nvPr/>
        </p:nvSpPr>
        <p:spPr>
          <a:xfrm>
            <a:off x="617815" y="3056410"/>
            <a:ext cx="1928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Cooper Black" panose="0208090404030B020404" pitchFamily="18" charset="0"/>
              </a:rPr>
              <a:t>Wednesday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2373ADE-2246-4AA0-BB8D-BE1C97A8BD59}"/>
              </a:ext>
            </a:extLst>
          </p:cNvPr>
          <p:cNvSpPr txBox="1"/>
          <p:nvPr/>
        </p:nvSpPr>
        <p:spPr>
          <a:xfrm>
            <a:off x="626424" y="5239628"/>
            <a:ext cx="1684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FFFF00"/>
                </a:solidFill>
                <a:latin typeface="Cooper Black" panose="0208090404030B020404" pitchFamily="18" charset="0"/>
              </a:rPr>
              <a:t>Thursday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F0E01A3-C8EA-4FF1-9681-C5A3EBC5D1FE}"/>
              </a:ext>
            </a:extLst>
          </p:cNvPr>
          <p:cNvSpPr txBox="1"/>
          <p:nvPr/>
        </p:nvSpPr>
        <p:spPr>
          <a:xfrm>
            <a:off x="2962631" y="3264203"/>
            <a:ext cx="2376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acquisition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7244AF-F283-4A65-ABC8-6118D9A677D1}"/>
              </a:ext>
            </a:extLst>
          </p:cNvPr>
          <p:cNvSpPr txBox="1"/>
          <p:nvPr/>
        </p:nvSpPr>
        <p:spPr>
          <a:xfrm>
            <a:off x="6374220" y="3264203"/>
            <a:ext cx="232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Developing a C++ class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D233A5E-C15E-4C3C-AA2A-F4D23B4F859F}"/>
              </a:ext>
            </a:extLst>
          </p:cNvPr>
          <p:cNvSpPr txBox="1"/>
          <p:nvPr/>
        </p:nvSpPr>
        <p:spPr>
          <a:xfrm>
            <a:off x="3522920" y="5263212"/>
            <a:ext cx="1311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Combining classes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70A42D4-61C2-4E13-ACFE-424FDEF18F80}"/>
              </a:ext>
            </a:extLst>
          </p:cNvPr>
          <p:cNvSpPr txBox="1"/>
          <p:nvPr/>
        </p:nvSpPr>
        <p:spPr>
          <a:xfrm>
            <a:off x="6326373" y="5217046"/>
            <a:ext cx="265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Analyzing data with ROOT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5874EE8-E6F6-411E-B849-04B492633067}"/>
              </a:ext>
            </a:extLst>
          </p:cNvPr>
          <p:cNvSpPr txBox="1"/>
          <p:nvPr/>
        </p:nvSpPr>
        <p:spPr>
          <a:xfrm>
            <a:off x="7004357" y="270067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Session 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7323B35-9DB6-42FD-B577-77C9EA6E6662}"/>
              </a:ext>
            </a:extLst>
          </p:cNvPr>
          <p:cNvSpPr txBox="1"/>
          <p:nvPr/>
        </p:nvSpPr>
        <p:spPr>
          <a:xfrm>
            <a:off x="3646239" y="482009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Session 3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43273E3-9D8B-4581-87DD-33B51B93BDE1}"/>
              </a:ext>
            </a:extLst>
          </p:cNvPr>
          <p:cNvSpPr txBox="1"/>
          <p:nvPr/>
        </p:nvSpPr>
        <p:spPr>
          <a:xfrm>
            <a:off x="7004357" y="4813011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Session 4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D59A673-0524-4327-B06D-87B6D08BB697}"/>
              </a:ext>
            </a:extLst>
          </p:cNvPr>
          <p:cNvSpPr txBox="1"/>
          <p:nvPr/>
        </p:nvSpPr>
        <p:spPr>
          <a:xfrm>
            <a:off x="2583712" y="2020184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9:00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1AF7467-4A2B-460B-B036-91D6042FB159}"/>
              </a:ext>
            </a:extLst>
          </p:cNvPr>
          <p:cNvSpPr txBox="1"/>
          <p:nvPr/>
        </p:nvSpPr>
        <p:spPr>
          <a:xfrm>
            <a:off x="5202865" y="2020184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12:15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4FBB807-2C66-45BA-9586-E30A9EF9C6CF}"/>
              </a:ext>
            </a:extLst>
          </p:cNvPr>
          <p:cNvSpPr txBox="1"/>
          <p:nvPr/>
        </p:nvSpPr>
        <p:spPr>
          <a:xfrm>
            <a:off x="5908160" y="2020184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14:00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3F060A7-56CC-43B5-B018-5A1CDF8C699A}"/>
              </a:ext>
            </a:extLst>
          </p:cNvPr>
          <p:cNvSpPr txBox="1"/>
          <p:nvPr/>
        </p:nvSpPr>
        <p:spPr>
          <a:xfrm>
            <a:off x="8612374" y="2020184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17:15</a:t>
            </a:r>
          </a:p>
        </p:txBody>
      </p:sp>
      <p:sp>
        <p:nvSpPr>
          <p:cNvPr id="4" name="Flèche : bas 3">
            <a:extLst>
              <a:ext uri="{FF2B5EF4-FFF2-40B4-BE49-F238E27FC236}">
                <a16:creationId xmlns:a16="http://schemas.microsoft.com/office/drawing/2014/main" id="{58597948-C5F0-46AE-A7DC-DA910D4225B7}"/>
              </a:ext>
            </a:extLst>
          </p:cNvPr>
          <p:cNvSpPr/>
          <p:nvPr/>
        </p:nvSpPr>
        <p:spPr>
          <a:xfrm rot="4697153">
            <a:off x="5712375" y="2758670"/>
            <a:ext cx="98070" cy="32669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 : bas 28">
            <a:extLst>
              <a:ext uri="{FF2B5EF4-FFF2-40B4-BE49-F238E27FC236}">
                <a16:creationId xmlns:a16="http://schemas.microsoft.com/office/drawing/2014/main" id="{7B19D9CE-B37E-4311-B589-842753AE5AE3}"/>
              </a:ext>
            </a:extLst>
          </p:cNvPr>
          <p:cNvSpPr/>
          <p:nvPr/>
        </p:nvSpPr>
        <p:spPr>
          <a:xfrm rot="16200000">
            <a:off x="5806707" y="3108251"/>
            <a:ext cx="127591" cy="3402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B647F420-18E9-4CA5-813A-E2BD706F549B}"/>
              </a:ext>
            </a:extLst>
          </p:cNvPr>
          <p:cNvSpPr/>
          <p:nvPr/>
        </p:nvSpPr>
        <p:spPr>
          <a:xfrm rot="16200000">
            <a:off x="5806707" y="5300338"/>
            <a:ext cx="127591" cy="3402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214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Multi-plaTform development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32</a:t>
            </a:fld>
            <a:endParaRPr lang="fr-FR" sz="2000" dirty="0"/>
          </a:p>
        </p:txBody>
      </p:sp>
      <p:pic>
        <p:nvPicPr>
          <p:cNvPr id="2050" name="Picture 2" descr="Résultat de recherche d'images pour &quot;windows logo&quot;">
            <a:extLst>
              <a:ext uri="{FF2B5EF4-FFF2-40B4-BE49-F238E27FC236}">
                <a16:creationId xmlns:a16="http://schemas.microsoft.com/office/drawing/2014/main" id="{ED8594F8-A126-46D2-AAD5-30C128BF7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1" y="2259160"/>
            <a:ext cx="1591234" cy="159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linux logo&quot;">
            <a:extLst>
              <a:ext uri="{FF2B5EF4-FFF2-40B4-BE49-F238E27FC236}">
                <a16:creationId xmlns:a16="http://schemas.microsoft.com/office/drawing/2014/main" id="{73765C92-90FA-456F-8D46-71B4652CA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8" r="19255"/>
          <a:stretch/>
        </p:blipFill>
        <p:spPr bwMode="auto">
          <a:xfrm>
            <a:off x="3023479" y="2250194"/>
            <a:ext cx="177501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mac os x logo&quot;">
            <a:extLst>
              <a:ext uri="{FF2B5EF4-FFF2-40B4-BE49-F238E27FC236}">
                <a16:creationId xmlns:a16="http://schemas.microsoft.com/office/drawing/2014/main" id="{794FD202-D0F4-41B5-B7DE-CCE33D6FF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4" r="25232" b="22047"/>
          <a:stretch/>
        </p:blipFill>
        <p:spPr bwMode="auto">
          <a:xfrm>
            <a:off x="5604435" y="2202039"/>
            <a:ext cx="1488141" cy="164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1166D443-FBF4-4716-A8E6-DFAAF8395584}"/>
              </a:ext>
            </a:extLst>
          </p:cNvPr>
          <p:cNvGrpSpPr/>
          <p:nvPr/>
        </p:nvGrpSpPr>
        <p:grpSpPr>
          <a:xfrm>
            <a:off x="7898520" y="2065867"/>
            <a:ext cx="3548179" cy="1888635"/>
            <a:chOff x="7958020" y="3216627"/>
            <a:chExt cx="3548179" cy="1888635"/>
          </a:xfrm>
        </p:grpSpPr>
        <p:pic>
          <p:nvPicPr>
            <p:cNvPr id="16" name="Picture 2" descr="RÃ©sultat de recherche d'images pour &quot;raspberry pi 3 b+&quot;">
              <a:extLst>
                <a:ext uri="{FF2B5EF4-FFF2-40B4-BE49-F238E27FC236}">
                  <a16:creationId xmlns:a16="http://schemas.microsoft.com/office/drawing/2014/main" id="{0A007B3B-5642-4CEB-A218-325688E778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56381" y="3216627"/>
              <a:ext cx="2749818" cy="1888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Résultat de recherche d'images pour &quot;raspberry logo&quot;">
              <a:extLst>
                <a:ext uri="{FF2B5EF4-FFF2-40B4-BE49-F238E27FC236}">
                  <a16:creationId xmlns:a16="http://schemas.microsoft.com/office/drawing/2014/main" id="{F223421E-E08F-42F6-BE6A-0BA59C24B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020" y="3340072"/>
              <a:ext cx="1325098" cy="1673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127A5E9D-E7AE-4A2E-9630-0FF5B40FC55D}"/>
              </a:ext>
            </a:extLst>
          </p:cNvPr>
          <p:cNvSpPr txBox="1"/>
          <p:nvPr/>
        </p:nvSpPr>
        <p:spPr>
          <a:xfrm>
            <a:off x="626301" y="4330469"/>
            <a:ext cx="144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Windows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0025C46-BE8F-4E18-86B8-824E5547B230}"/>
              </a:ext>
            </a:extLst>
          </p:cNvPr>
          <p:cNvSpPr txBox="1"/>
          <p:nvPr/>
        </p:nvSpPr>
        <p:spPr>
          <a:xfrm>
            <a:off x="3124821" y="4330469"/>
            <a:ext cx="144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Linux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E830687-3348-4484-8A4E-661FD6817D16}"/>
              </a:ext>
            </a:extLst>
          </p:cNvPr>
          <p:cNvSpPr txBox="1"/>
          <p:nvPr/>
        </p:nvSpPr>
        <p:spPr>
          <a:xfrm>
            <a:off x="5658222" y="4330469"/>
            <a:ext cx="144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Mac OS X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B669D3-4F8D-42C4-8BCD-9A01725470DC}"/>
              </a:ext>
            </a:extLst>
          </p:cNvPr>
          <p:cNvSpPr txBox="1"/>
          <p:nvPr/>
        </p:nvSpPr>
        <p:spPr>
          <a:xfrm>
            <a:off x="8333572" y="4330468"/>
            <a:ext cx="2678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Raspberry board (ARM architecture)</a:t>
            </a:r>
          </a:p>
        </p:txBody>
      </p:sp>
    </p:spTree>
    <p:extLst>
      <p:ext uri="{BB962C8B-B14F-4D97-AF65-F5344CB8AC3E}">
        <p14:creationId xmlns:p14="http://schemas.microsoft.com/office/powerpoint/2010/main" val="1217264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USE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33</a:t>
            </a:fld>
            <a:endParaRPr lang="fr-FR" sz="2000" dirty="0"/>
          </a:p>
        </p:txBody>
      </p:sp>
      <p:pic>
        <p:nvPicPr>
          <p:cNvPr id="1028" name="Picture 4" descr="Résultat de recherche d'images pour &quot;C++&quot;">
            <a:extLst>
              <a:ext uri="{FF2B5EF4-FFF2-40B4-BE49-F238E27FC236}">
                <a16:creationId xmlns:a16="http://schemas.microsoft.com/office/drawing/2014/main" id="{A69A28D0-F497-490A-9B77-7257AC802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852962"/>
            <a:ext cx="1977319" cy="222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root cern&quot;">
            <a:extLst>
              <a:ext uri="{FF2B5EF4-FFF2-40B4-BE49-F238E27FC236}">
                <a16:creationId xmlns:a16="http://schemas.microsoft.com/office/drawing/2014/main" id="{3D948B21-0A4C-4A65-97BA-5B6779BC0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4603220"/>
            <a:ext cx="4260621" cy="14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ésultat de recherche d'images pour &quot;doxygen logo&quot;">
            <a:extLst>
              <a:ext uri="{FF2B5EF4-FFF2-40B4-BE49-F238E27FC236}">
                <a16:creationId xmlns:a16="http://schemas.microsoft.com/office/drawing/2014/main" id="{627ECFC1-6164-4E22-8DFD-EDF6EE5A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13" y="2633219"/>
            <a:ext cx="405765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C9A43E5-F286-4101-A685-B055AFE995C5}"/>
              </a:ext>
            </a:extLst>
          </p:cNvPr>
          <p:cNvSpPr txBox="1"/>
          <p:nvPr/>
        </p:nvSpPr>
        <p:spPr>
          <a:xfrm>
            <a:off x="7654274" y="3719259"/>
            <a:ext cx="405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Generating automatically documentation of your code (in HTML and </a:t>
            </a:r>
            <a:r>
              <a:rPr lang="en-US" dirty="0" err="1"/>
              <a:t>LaTex</a:t>
            </a:r>
            <a:r>
              <a:rPr lang="en-US" dirty="0"/>
              <a:t>)</a:t>
            </a:r>
          </a:p>
        </p:txBody>
      </p:sp>
      <p:pic>
        <p:nvPicPr>
          <p:cNvPr id="1038" name="Picture 14" descr="Résultat de recherche d'images pour &quot;make gnu&quot;">
            <a:extLst>
              <a:ext uri="{FF2B5EF4-FFF2-40B4-BE49-F238E27FC236}">
                <a16:creationId xmlns:a16="http://schemas.microsoft.com/office/drawing/2014/main" id="{414A8BA8-A030-44AB-8489-BE4064637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r="22593"/>
          <a:stretch/>
        </p:blipFill>
        <p:spPr bwMode="auto">
          <a:xfrm>
            <a:off x="5751513" y="4818716"/>
            <a:ext cx="1902761" cy="186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B056872F-2DFB-415E-A857-376211E21F59}"/>
              </a:ext>
            </a:extLst>
          </p:cNvPr>
          <p:cNvSpPr txBox="1"/>
          <p:nvPr/>
        </p:nvSpPr>
        <p:spPr>
          <a:xfrm>
            <a:off x="7780338" y="5289205"/>
            <a:ext cx="2278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a C++ project witch several files</a:t>
            </a:r>
          </a:p>
          <a:p>
            <a:r>
              <a:rPr lang="en-US" dirty="0"/>
              <a:t>(Linux / </a:t>
            </a:r>
            <a:r>
              <a:rPr lang="en-US" dirty="0" err="1"/>
              <a:t>MacOSX</a:t>
            </a:r>
            <a:r>
              <a:rPr lang="en-US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892274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assessment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34</a:t>
            </a:fld>
            <a:endParaRPr lang="fr-FR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F601C70-018A-4EE6-8829-A4267F867681}"/>
              </a:ext>
            </a:extLst>
          </p:cNvPr>
          <p:cNvSpPr txBox="1"/>
          <p:nvPr/>
        </p:nvSpPr>
        <p:spPr>
          <a:xfrm>
            <a:off x="8208336" y="1956391"/>
            <a:ext cx="378903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 work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 over 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validating the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Minimum level must be reached for all the 8 categories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Satisfying level for at least 4 categories</a:t>
            </a:r>
          </a:p>
        </p:txBody>
      </p:sp>
      <p:sp>
        <p:nvSpPr>
          <p:cNvPr id="5" name="Accolade ouvrante 4">
            <a:extLst>
              <a:ext uri="{FF2B5EF4-FFF2-40B4-BE49-F238E27FC236}">
                <a16:creationId xmlns:a16="http://schemas.microsoft.com/office/drawing/2014/main" id="{84718DB4-9672-4959-A76C-E54ED26E398A}"/>
              </a:ext>
            </a:extLst>
          </p:cNvPr>
          <p:cNvSpPr/>
          <p:nvPr/>
        </p:nvSpPr>
        <p:spPr>
          <a:xfrm>
            <a:off x="8542800" y="3552977"/>
            <a:ext cx="126694" cy="129294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7576D2-C34A-441D-85A9-2E30EDAFE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6" t="18301" r="30970" b="10537"/>
          <a:stretch/>
        </p:blipFill>
        <p:spPr>
          <a:xfrm>
            <a:off x="775446" y="1884675"/>
            <a:ext cx="7041332" cy="48803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0CA8695-0A20-F041-09EB-7B5408143DC8}"/>
              </a:ext>
            </a:extLst>
          </p:cNvPr>
          <p:cNvSpPr txBox="1"/>
          <p:nvPr/>
        </p:nvSpPr>
        <p:spPr>
          <a:xfrm>
            <a:off x="2051683" y="1956391"/>
            <a:ext cx="456419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chemeClr val="bg1"/>
                </a:solidFill>
              </a:rPr>
              <a:t>Computing</a:t>
            </a:r>
            <a:r>
              <a:rPr lang="fr-FR" b="1" dirty="0">
                <a:solidFill>
                  <a:schemeClr val="bg1"/>
                </a:solidFill>
              </a:rPr>
              <a:t> sessions 2023: </a:t>
            </a:r>
            <a:r>
              <a:rPr lang="fr-FR" b="1" dirty="0" err="1">
                <a:solidFill>
                  <a:schemeClr val="bg1"/>
                </a:solidFill>
              </a:rPr>
              <a:t>assessment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skill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list</a:t>
            </a: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439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/ Turning off your raspberry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A51C991-1FE2-43BF-862D-A9509901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35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38918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36</a:t>
            </a:fld>
            <a:endParaRPr lang="fr-FR" sz="2000" dirty="0"/>
          </a:p>
        </p:txBody>
      </p:sp>
      <p:pic>
        <p:nvPicPr>
          <p:cNvPr id="9" name="Image 8" descr="Une image contenant texte, ordinateur, intérieur, guichet&#10;&#10;Description générée automatiquement">
            <a:extLst>
              <a:ext uri="{FF2B5EF4-FFF2-40B4-BE49-F238E27FC236}">
                <a16:creationId xmlns:a16="http://schemas.microsoft.com/office/drawing/2014/main" id="{81DC6B42-7534-A9FA-3829-E46424F7D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60"/>
          <a:stretch/>
        </p:blipFill>
        <p:spPr>
          <a:xfrm>
            <a:off x="1524000" y="1801504"/>
            <a:ext cx="9144000" cy="4940490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8C04BAC-E516-FFAC-9DBE-94DCC5262CEF}"/>
              </a:ext>
            </a:extLst>
          </p:cNvPr>
          <p:cNvCxnSpPr/>
          <p:nvPr/>
        </p:nvCxnSpPr>
        <p:spPr>
          <a:xfrm flipV="1">
            <a:off x="2689934" y="1337733"/>
            <a:ext cx="1162975" cy="33024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24E52211-3388-8D54-9B28-7A67E8F30B65}"/>
              </a:ext>
            </a:extLst>
          </p:cNvPr>
          <p:cNvSpPr txBox="1"/>
          <p:nvPr/>
        </p:nvSpPr>
        <p:spPr>
          <a:xfrm>
            <a:off x="3355759" y="968401"/>
            <a:ext cx="316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1. </a:t>
            </a:r>
            <a:r>
              <a:rPr lang="fr-FR" dirty="0" err="1">
                <a:solidFill>
                  <a:srgbClr val="FFC000"/>
                </a:solidFill>
              </a:rPr>
              <a:t>Connecting</a:t>
            </a:r>
            <a:r>
              <a:rPr lang="fr-FR" dirty="0">
                <a:solidFill>
                  <a:srgbClr val="FFC000"/>
                </a:solidFill>
              </a:rPr>
              <a:t> the power </a:t>
            </a:r>
            <a:r>
              <a:rPr lang="fr-FR" dirty="0" err="1">
                <a:solidFill>
                  <a:srgbClr val="FFC000"/>
                </a:solidFill>
              </a:rPr>
              <a:t>supply</a:t>
            </a:r>
            <a:endParaRPr lang="fr-FR" dirty="0">
              <a:solidFill>
                <a:srgbClr val="FFC000"/>
              </a:solidFill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89F74449-2998-C2F5-4807-76B9BA74F770}"/>
              </a:ext>
            </a:extLst>
          </p:cNvPr>
          <p:cNvCxnSpPr>
            <a:cxnSpLocks/>
          </p:cNvCxnSpPr>
          <p:nvPr/>
        </p:nvCxnSpPr>
        <p:spPr>
          <a:xfrm flipV="1">
            <a:off x="9318826" y="1337733"/>
            <a:ext cx="183240" cy="39609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525A27D-0BBD-4AFB-D9E6-0AB12B37E7C7}"/>
              </a:ext>
            </a:extLst>
          </p:cNvPr>
          <p:cNvCxnSpPr>
            <a:cxnSpLocks/>
          </p:cNvCxnSpPr>
          <p:nvPr/>
        </p:nvCxnSpPr>
        <p:spPr>
          <a:xfrm flipH="1" flipV="1">
            <a:off x="9502066" y="1337733"/>
            <a:ext cx="654959" cy="43249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6CFA8479-CB25-DDD2-9D85-D2CE1BD5FD92}"/>
              </a:ext>
            </a:extLst>
          </p:cNvPr>
          <p:cNvSpPr txBox="1"/>
          <p:nvPr/>
        </p:nvSpPr>
        <p:spPr>
          <a:xfrm>
            <a:off x="7655527" y="938578"/>
            <a:ext cx="409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2. </a:t>
            </a:r>
            <a:r>
              <a:rPr lang="fr-FR" dirty="0" err="1">
                <a:solidFill>
                  <a:srgbClr val="FFC000"/>
                </a:solidFill>
              </a:rPr>
              <a:t>Switching</a:t>
            </a:r>
            <a:r>
              <a:rPr lang="fr-FR" dirty="0">
                <a:solidFill>
                  <a:srgbClr val="FFC000"/>
                </a:solidFill>
              </a:rPr>
              <a:t> on the keyboard and mouse</a:t>
            </a:r>
          </a:p>
        </p:txBody>
      </p:sp>
    </p:spTree>
    <p:extLst>
      <p:ext uri="{BB962C8B-B14F-4D97-AF65-F5344CB8AC3E}">
        <p14:creationId xmlns:p14="http://schemas.microsoft.com/office/powerpoint/2010/main" val="3249767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shutdown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37</a:t>
            </a:fld>
            <a:endParaRPr lang="fr-FR" sz="2000" dirty="0"/>
          </a:p>
        </p:txBody>
      </p:sp>
      <p:pic>
        <p:nvPicPr>
          <p:cNvPr id="9" name="Image 8" descr="Une image contenant texte, ordinateur, intérieur, guichet&#10;&#10;Description générée automatiquement">
            <a:extLst>
              <a:ext uri="{FF2B5EF4-FFF2-40B4-BE49-F238E27FC236}">
                <a16:creationId xmlns:a16="http://schemas.microsoft.com/office/drawing/2014/main" id="{81DC6B42-7534-A9FA-3829-E46424F7D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60"/>
          <a:stretch/>
        </p:blipFill>
        <p:spPr>
          <a:xfrm>
            <a:off x="1524000" y="1801504"/>
            <a:ext cx="9144000" cy="4940490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8C04BAC-E516-FFAC-9DBE-94DCC5262CEF}"/>
              </a:ext>
            </a:extLst>
          </p:cNvPr>
          <p:cNvCxnSpPr>
            <a:cxnSpLocks/>
          </p:cNvCxnSpPr>
          <p:nvPr/>
        </p:nvCxnSpPr>
        <p:spPr>
          <a:xfrm flipH="1" flipV="1">
            <a:off x="3524435" y="3500227"/>
            <a:ext cx="310718" cy="27481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24E52211-3388-8D54-9B28-7A67E8F30B65}"/>
              </a:ext>
            </a:extLst>
          </p:cNvPr>
          <p:cNvSpPr txBox="1"/>
          <p:nvPr/>
        </p:nvSpPr>
        <p:spPr>
          <a:xfrm>
            <a:off x="2061018" y="3105834"/>
            <a:ext cx="2314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fr-FR" dirty="0"/>
              <a:t>2. </a:t>
            </a:r>
            <a:r>
              <a:rPr lang="fr-FR" dirty="0" err="1"/>
              <a:t>Wait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green LED </a:t>
            </a:r>
            <a:r>
              <a:rPr lang="fr-FR" dirty="0" err="1"/>
              <a:t>turns</a:t>
            </a:r>
            <a:r>
              <a:rPr lang="fr-FR" dirty="0"/>
              <a:t> off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89F74449-2998-C2F5-4807-76B9BA74F770}"/>
              </a:ext>
            </a:extLst>
          </p:cNvPr>
          <p:cNvCxnSpPr>
            <a:cxnSpLocks/>
          </p:cNvCxnSpPr>
          <p:nvPr/>
        </p:nvCxnSpPr>
        <p:spPr>
          <a:xfrm>
            <a:off x="9318826" y="5298654"/>
            <a:ext cx="1498400" cy="603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525A27D-0BBD-4AFB-D9E6-0AB12B37E7C7}"/>
              </a:ext>
            </a:extLst>
          </p:cNvPr>
          <p:cNvCxnSpPr>
            <a:cxnSpLocks/>
          </p:cNvCxnSpPr>
          <p:nvPr/>
        </p:nvCxnSpPr>
        <p:spPr>
          <a:xfrm flipV="1">
            <a:off x="10157025" y="5359010"/>
            <a:ext cx="660201" cy="3037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6CFA8479-CB25-DDD2-9D85-D2CE1BD5FD92}"/>
              </a:ext>
            </a:extLst>
          </p:cNvPr>
          <p:cNvSpPr txBox="1"/>
          <p:nvPr/>
        </p:nvSpPr>
        <p:spPr>
          <a:xfrm>
            <a:off x="10817226" y="4564669"/>
            <a:ext cx="1309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4. Switch off the keyboard and mouse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451D4BF-5C69-D29B-24D9-3905EBFA7E58}"/>
              </a:ext>
            </a:extLst>
          </p:cNvPr>
          <p:cNvSpPr txBox="1"/>
          <p:nvPr/>
        </p:nvSpPr>
        <p:spPr>
          <a:xfrm>
            <a:off x="5660539" y="2210179"/>
            <a:ext cx="426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fr-FR" dirty="0"/>
              <a:t>1. </a:t>
            </a:r>
            <a:r>
              <a:rPr lang="fr-FR" dirty="0" err="1"/>
              <a:t>Shutdown</a:t>
            </a:r>
            <a:r>
              <a:rPr lang="fr-FR" dirty="0"/>
              <a:t> </a:t>
            </a:r>
            <a:r>
              <a:rPr lang="fr-FR" dirty="0" err="1"/>
              <a:t>properly</a:t>
            </a:r>
            <a:r>
              <a:rPr lang="fr-FR" dirty="0"/>
              <a:t> the Linux distribution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B673044-EC75-5CD6-C2E7-418DF96ABDE2}"/>
              </a:ext>
            </a:extLst>
          </p:cNvPr>
          <p:cNvCxnSpPr>
            <a:cxnSpLocks/>
          </p:cNvCxnSpPr>
          <p:nvPr/>
        </p:nvCxnSpPr>
        <p:spPr>
          <a:xfrm flipV="1">
            <a:off x="1096538" y="5055299"/>
            <a:ext cx="1389761" cy="6074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CF151FDB-86E6-DA25-6583-7E1121F205C3}"/>
              </a:ext>
            </a:extLst>
          </p:cNvPr>
          <p:cNvSpPr txBox="1"/>
          <p:nvPr/>
        </p:nvSpPr>
        <p:spPr>
          <a:xfrm>
            <a:off x="7613" y="5124349"/>
            <a:ext cx="1637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fr-FR" dirty="0"/>
              <a:t>3. </a:t>
            </a:r>
            <a:r>
              <a:rPr lang="fr-FR" dirty="0" err="1"/>
              <a:t>Withdraw</a:t>
            </a:r>
            <a:r>
              <a:rPr lang="fr-FR" dirty="0"/>
              <a:t> the power </a:t>
            </a:r>
            <a:r>
              <a:rPr lang="fr-FR" dirty="0" err="1"/>
              <a:t>supply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024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CMS (Compact Muon solenoid) detector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4</a:t>
            </a:fld>
            <a:endParaRPr lang="fr-FR" sz="2000" dirty="0"/>
          </a:p>
        </p:txBody>
      </p:sp>
      <p:pic>
        <p:nvPicPr>
          <p:cNvPr id="2050" name="Picture 2" descr="Image associÃ©e">
            <a:extLst>
              <a:ext uri="{FF2B5EF4-FFF2-40B4-BE49-F238E27FC236}">
                <a16:creationId xmlns:a16="http://schemas.microsoft.com/office/drawing/2014/main" id="{46AF81CA-5759-4546-8D45-9AB5F62D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318" y="1931327"/>
            <a:ext cx="6265640" cy="441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5A46A19B-670F-4462-9875-66F329F32F3F}"/>
              </a:ext>
            </a:extLst>
          </p:cNvPr>
          <p:cNvSpPr/>
          <p:nvPr/>
        </p:nvSpPr>
        <p:spPr>
          <a:xfrm>
            <a:off x="2264735" y="5645888"/>
            <a:ext cx="1095153" cy="7442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RÃ©sultat de recherche d'images pour &quot;cms detector&quot;">
            <a:extLst>
              <a:ext uri="{FF2B5EF4-FFF2-40B4-BE49-F238E27FC236}">
                <a16:creationId xmlns:a16="http://schemas.microsoft.com/office/drawing/2014/main" id="{8DCDAAC1-D7F2-4982-B0FE-2556AF50D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1254" y="2250645"/>
            <a:ext cx="5103295" cy="340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07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CMS (Compact Muon solenoid) detector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5</a:t>
            </a:fld>
            <a:endParaRPr lang="fr-FR" sz="2000" dirty="0"/>
          </a:p>
        </p:txBody>
      </p:sp>
      <p:pic>
        <p:nvPicPr>
          <p:cNvPr id="3074" name="Picture 2" descr="Image associÃ©e">
            <a:extLst>
              <a:ext uri="{FF2B5EF4-FFF2-40B4-BE49-F238E27FC236}">
                <a16:creationId xmlns:a16="http://schemas.microsoft.com/office/drawing/2014/main" id="{C4E60F41-43E6-49FE-8D7B-3E2EB0E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7875" y="1990504"/>
            <a:ext cx="809625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780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Silicon strip tracker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6</a:t>
            </a:fld>
            <a:endParaRPr lang="fr-FR" sz="2000" dirty="0"/>
          </a:p>
        </p:txBody>
      </p:sp>
      <p:pic>
        <p:nvPicPr>
          <p:cNvPr id="4098" name="Picture 2" descr="Image associÃ©e">
            <a:extLst>
              <a:ext uri="{FF2B5EF4-FFF2-40B4-BE49-F238E27FC236}">
                <a16:creationId xmlns:a16="http://schemas.microsoft.com/office/drawing/2014/main" id="{8A8F3CEC-F2ED-4F5C-9445-3D2E06B5A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6239" y="1871330"/>
            <a:ext cx="8199522" cy="461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265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Silicon strip tracker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en-US" sz="2000" smtClean="0"/>
              <a:t>7</a:t>
            </a:fld>
            <a:endParaRPr lang="en-US" sz="20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0F503F-9D41-42E1-B8E2-D32A9B2D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08484"/>
            <a:ext cx="2667789" cy="1785968"/>
          </a:xfrm>
          <a:prstGeom prst="rect">
            <a:avLst/>
          </a:prstGeom>
        </p:spPr>
      </p:pic>
      <p:sp>
        <p:nvSpPr>
          <p:cNvPr id="7" name="ZoneTexte 4">
            <a:extLst>
              <a:ext uri="{FF2B5EF4-FFF2-40B4-BE49-F238E27FC236}">
                <a16:creationId xmlns:a16="http://schemas.microsoft.com/office/drawing/2014/main" id="{FC4C877C-26AB-4FC2-AF89-16111AD3B0F4}"/>
              </a:ext>
            </a:extLst>
          </p:cNvPr>
          <p:cNvSpPr txBox="1"/>
          <p:nvPr/>
        </p:nvSpPr>
        <p:spPr>
          <a:xfrm>
            <a:off x="5930738" y="562403"/>
            <a:ext cx="487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CMS silicon strip tracker in few numbers: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15 000 modules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Surface: ~ 200 m</a:t>
            </a:r>
            <a:r>
              <a:rPr lang="en-US" baseline="30000" dirty="0"/>
              <a:t>2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10</a:t>
            </a:r>
            <a:r>
              <a:rPr lang="en-US" baseline="30000" dirty="0"/>
              <a:t>6</a:t>
            </a:r>
            <a:r>
              <a:rPr lang="en-US" dirty="0"/>
              <a:t> channels</a:t>
            </a:r>
          </a:p>
          <a:p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D432DE-0617-4400-983D-4120668C5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035" y="1086549"/>
            <a:ext cx="3119415" cy="4159220"/>
          </a:xfrm>
          <a:prstGeom prst="rect">
            <a:avLst/>
          </a:prstGeom>
        </p:spPr>
      </p:pic>
      <p:sp>
        <p:nvSpPr>
          <p:cNvPr id="10" name="ZoneTexte 8">
            <a:extLst>
              <a:ext uri="{FF2B5EF4-FFF2-40B4-BE49-F238E27FC236}">
                <a16:creationId xmlns:a16="http://schemas.microsoft.com/office/drawing/2014/main" id="{879EAA8F-E5B3-4EA4-AD16-2C7BBBAB19E2}"/>
              </a:ext>
            </a:extLst>
          </p:cNvPr>
          <p:cNvSpPr txBox="1"/>
          <p:nvPr/>
        </p:nvSpPr>
        <p:spPr>
          <a:xfrm>
            <a:off x="811609" y="3718679"/>
            <a:ext cx="36160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/>
              <a:t>Instrumental activities</a:t>
            </a:r>
          </a:p>
          <a:p>
            <a:endParaRPr lang="en-US" b="1" u="sng"/>
          </a:p>
          <a:p>
            <a:pPr marL="285750" indent="-285750">
              <a:buFont typeface="Arial"/>
              <a:buChar char="•"/>
            </a:pPr>
            <a:r>
              <a:rPr lang="en-US"/>
              <a:t>R&amp;D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Construction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Operation (online)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Alignment &amp; calibration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Offline analyses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Simulation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Radiation damages evaluation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DE44900-CC34-492B-98C0-6C66B058A899}"/>
              </a:ext>
            </a:extLst>
          </p:cNvPr>
          <p:cNvSpPr txBox="1"/>
          <p:nvPr/>
        </p:nvSpPr>
        <p:spPr>
          <a:xfrm>
            <a:off x="5930738" y="5103673"/>
            <a:ext cx="407292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Performances: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Hit resolution: 20-40 μm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Hit efficiency &gt; 98% (at high Pile-Up)</a:t>
            </a:r>
            <a:endParaRPr lang="en-US" baseline="30000"/>
          </a:p>
          <a:p>
            <a:pPr marL="285750" indent="-285750">
              <a:buFont typeface="Arial"/>
              <a:buChar char="•"/>
            </a:pPr>
            <a:r>
              <a:rPr lang="en-US"/>
              <a:t>Timing alignment accuracy: 1ns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…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8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Silicon strip tracker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8</a:t>
            </a:fld>
            <a:endParaRPr lang="fr-FR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402E3-C44E-44B8-B382-E8FBE3B773F5}"/>
              </a:ext>
            </a:extLst>
          </p:cNvPr>
          <p:cNvSpPr/>
          <p:nvPr/>
        </p:nvSpPr>
        <p:spPr>
          <a:xfrm>
            <a:off x="5385628" y="3080378"/>
            <a:ext cx="21993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baseline="30000" dirty="0"/>
              <a:t> </a:t>
            </a:r>
            <a:endParaRPr lang="fr-CA" dirty="0"/>
          </a:p>
        </p:txBody>
      </p:sp>
      <p:sp>
        <p:nvSpPr>
          <p:cNvPr id="7" name="ZoneTexte 4">
            <a:extLst>
              <a:ext uri="{FF2B5EF4-FFF2-40B4-BE49-F238E27FC236}">
                <a16:creationId xmlns:a16="http://schemas.microsoft.com/office/drawing/2014/main" id="{35DF4978-0E7B-408C-8758-0D64AB142F3F}"/>
              </a:ext>
            </a:extLst>
          </p:cNvPr>
          <p:cNvSpPr txBox="1"/>
          <p:nvPr/>
        </p:nvSpPr>
        <p:spPr>
          <a:xfrm>
            <a:off x="6660981" y="796626"/>
            <a:ext cx="48758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During its operation it is important to monitor environment conditions: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Temperature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Leakage current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Noise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Thermal dissipation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Radiation damages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Humidity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Dew points &amp; condensation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Front End electronics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F7FE99E-2810-4A35-BBFB-5012742329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1505" y="2514600"/>
            <a:ext cx="2725127" cy="3669633"/>
          </a:xfrm>
          <a:prstGeom prst="rect">
            <a:avLst/>
          </a:prstGeom>
        </p:spPr>
      </p:pic>
      <p:sp>
        <p:nvSpPr>
          <p:cNvPr id="9" name="ZoneTexte 6">
            <a:extLst>
              <a:ext uri="{FF2B5EF4-FFF2-40B4-BE49-F238E27FC236}">
                <a16:creationId xmlns:a16="http://schemas.microsoft.com/office/drawing/2014/main" id="{C956E73B-3902-49A0-8DAB-C6FFD0169F26}"/>
              </a:ext>
            </a:extLst>
          </p:cNvPr>
          <p:cNvSpPr txBox="1"/>
          <p:nvPr/>
        </p:nvSpPr>
        <p:spPr>
          <a:xfrm>
            <a:off x="6660981" y="4581996"/>
            <a:ext cx="4875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Monitoring tools</a:t>
            </a:r>
            <a:endParaRPr lang="en-US" dirty="0"/>
          </a:p>
          <a:p>
            <a:r>
              <a:rPr lang="en-US" dirty="0"/>
              <a:t>Several probes are used to monitor that: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On-board sensors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External sensors</a:t>
            </a:r>
          </a:p>
          <a:p>
            <a:pPr marL="285750" indent="-285750">
              <a:buFont typeface="Wingdings" charset="0"/>
              <a:buChar char="à"/>
            </a:pPr>
            <a:r>
              <a:rPr lang="en-US" dirty="0">
                <a:sym typeface="Wingdings"/>
              </a:rPr>
              <a:t>Some are </a:t>
            </a:r>
            <a:r>
              <a:rPr lang="en-US" cap="small" dirty="0">
                <a:sym typeface="Wingdings"/>
              </a:rPr>
              <a:t>Arduino</a:t>
            </a:r>
            <a:r>
              <a:rPr lang="en-US" dirty="0">
                <a:sym typeface="Wingdings"/>
              </a:rPr>
              <a:t>-based!</a:t>
            </a:r>
            <a:endParaRPr lang="en-US" dirty="0"/>
          </a:p>
          <a:p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9DF2885-1325-48C5-B096-3B3778594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696452"/>
            <a:ext cx="2667789" cy="17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2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session aims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en-US" sz="2000" smtClean="0"/>
              <a:t>9</a:t>
            </a:fld>
            <a:endParaRPr lang="en-US" sz="2000"/>
          </a:p>
        </p:txBody>
      </p:sp>
      <p:sp>
        <p:nvSpPr>
          <p:cNvPr id="4" name="ZoneTexte 4">
            <a:extLst>
              <a:ext uri="{FF2B5EF4-FFF2-40B4-BE49-F238E27FC236}">
                <a16:creationId xmlns:a16="http://schemas.microsoft.com/office/drawing/2014/main" id="{E1BE3A40-02DF-41FF-AD2D-E60D99A2BA1B}"/>
              </a:ext>
            </a:extLst>
          </p:cNvPr>
          <p:cNvSpPr txBox="1"/>
          <p:nvPr/>
        </p:nvSpPr>
        <p:spPr>
          <a:xfrm>
            <a:off x="7169671" y="769931"/>
            <a:ext cx="45972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Slow control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Using a dedicated electronic board (Sense Hat) read by a Raspberry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Monitor the temperature &amp; humidity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Send warning when conditions are not fulfilled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b="1" dirty="0">
                <a:solidFill>
                  <a:srgbClr val="FFFF00"/>
                </a:solidFill>
              </a:rPr>
              <a:t>Offline analyses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Calibration of the temperature sensors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Evaluation of the sensor resolution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FF00"/>
                </a:solidFill>
              </a:rPr>
              <a:t>3. Simulation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Basic simulation with the </a:t>
            </a:r>
            <a:r>
              <a:rPr lang="en-US" cap="small" dirty="0"/>
              <a:t>Geant4 </a:t>
            </a:r>
            <a:r>
              <a:rPr lang="en-US" dirty="0"/>
              <a:t>package of a CMS silicon strip sensor	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47B04F-DFF3-4DB9-91CB-E2EDA9A1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562" y="1838015"/>
            <a:ext cx="3214545" cy="4286060"/>
          </a:xfrm>
          <a:prstGeom prst="rect">
            <a:avLst/>
          </a:prstGeom>
        </p:spPr>
      </p:pic>
      <p:sp>
        <p:nvSpPr>
          <p:cNvPr id="7" name="ZoneTexte 8">
            <a:extLst>
              <a:ext uri="{FF2B5EF4-FFF2-40B4-BE49-F238E27FC236}">
                <a16:creationId xmlns:a16="http://schemas.microsoft.com/office/drawing/2014/main" id="{594B0E87-B008-45ED-B530-E9FA83E0C085}"/>
              </a:ext>
            </a:extLst>
          </p:cNvPr>
          <p:cNvSpPr txBox="1"/>
          <p:nvPr/>
        </p:nvSpPr>
        <p:spPr>
          <a:xfrm>
            <a:off x="643168" y="2699085"/>
            <a:ext cx="27377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Instrumental activities</a:t>
            </a:r>
          </a:p>
          <a:p>
            <a:endParaRPr lang="en-US" b="1" u="sng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R&amp;D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Construction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00"/>
                </a:solidFill>
              </a:rPr>
              <a:t>Operation (online)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Alignment &amp; calibration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00"/>
                </a:solidFill>
              </a:rPr>
              <a:t>Offline analyses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00"/>
                </a:solidFill>
              </a:rPr>
              <a:t>Simulation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Radiation damages evaluation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02B8C9-72B1-3465-E90F-A6CD48984667}"/>
              </a:ext>
            </a:extLst>
          </p:cNvPr>
          <p:cNvSpPr txBox="1"/>
          <p:nvPr/>
        </p:nvSpPr>
        <p:spPr>
          <a:xfrm>
            <a:off x="3047163" y="3246846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168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éles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1164</TotalTime>
  <Words>1081</Words>
  <Application>Microsoft Office PowerPoint</Application>
  <PresentationFormat>Grand écran</PresentationFormat>
  <Paragraphs>306</Paragraphs>
  <Slides>37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Cooper Black</vt:lpstr>
      <vt:lpstr>Wingdings</vt:lpstr>
      <vt:lpstr>Céleste</vt:lpstr>
      <vt:lpstr>Introduction to ESIPAP Computing Sessions</vt:lpstr>
      <vt:lpstr>Goals of the computing sessions</vt:lpstr>
      <vt:lpstr>Physics Context</vt:lpstr>
      <vt:lpstr>The CMS (Compact Muon solenoid) detector</vt:lpstr>
      <vt:lpstr>The CMS (Compact Muon solenoid) detector</vt:lpstr>
      <vt:lpstr>Silicon strip tracker</vt:lpstr>
      <vt:lpstr>Silicon strip tracker</vt:lpstr>
      <vt:lpstr>Silicon strip tracker</vt:lpstr>
      <vt:lpstr>Computing session aims</vt:lpstr>
      <vt:lpstr>SETUP</vt:lpstr>
      <vt:lpstr>The Raspberry board</vt:lpstr>
      <vt:lpstr>Connections to peripherical devices</vt:lpstr>
      <vt:lpstr>Linux distribution: Raspberry Pi OS (previously Raspbian)</vt:lpstr>
      <vt:lpstr>Sense Hat board</vt:lpstr>
      <vt:lpstr>Price</vt:lpstr>
      <vt:lpstr>Sensors and signal Conditioning</vt:lpstr>
      <vt:lpstr>Sensors to study</vt:lpstr>
      <vt:lpstr>How to measure ….?</vt:lpstr>
      <vt:lpstr>Pressure / temperature sensor process</vt:lpstr>
      <vt:lpstr>Pressure / temperature sensor process</vt:lpstr>
      <vt:lpstr>Pressure / temperature sensor process</vt:lpstr>
      <vt:lpstr>Pressure / temperature sensor process</vt:lpstr>
      <vt:lpstr>Pressure / temperature sensor process</vt:lpstr>
      <vt:lpstr>Pressure / temperature sensor process</vt:lpstr>
      <vt:lpstr>Pressure / temperature sensor process</vt:lpstr>
      <vt:lpstr>Pressure / temperature sensor process</vt:lpstr>
      <vt:lpstr>Humidity / temperature sensor process</vt:lpstr>
      <vt:lpstr>ADC resolution for pressure sensor</vt:lpstr>
      <vt:lpstr>Summary on ADC sensitivity</vt:lpstr>
      <vt:lpstr>Organization</vt:lpstr>
      <vt:lpstr>Organization in sessions</vt:lpstr>
      <vt:lpstr>Multi-plaTform development</vt:lpstr>
      <vt:lpstr>Tools to USE</vt:lpstr>
      <vt:lpstr>Skill assessment</vt:lpstr>
      <vt:lpstr>Booting / Turning off your raspberry </vt:lpstr>
      <vt:lpstr>Boot</vt:lpstr>
      <vt:lpstr>shutdown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Session 2</dc:title>
  <dc:creator>Administrateur</dc:creator>
  <cp:lastModifiedBy>Eric Conte</cp:lastModifiedBy>
  <cp:revision>490</cp:revision>
  <dcterms:created xsi:type="dcterms:W3CDTF">2019-02-12T06:07:15Z</dcterms:created>
  <dcterms:modified xsi:type="dcterms:W3CDTF">2023-02-08T06:37:36Z</dcterms:modified>
</cp:coreProperties>
</file>